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208_F7D8C013.xml" ContentType="application/vnd.ms-powerpoint.comments+xml"/>
  <Override PartName="/ppt/comments/modernComment_1AF_C211C3BC.xml" ContentType="application/vnd.ms-powerpoint.comments+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comments/modernComment_225_C963B26E.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7" r:id="rId4"/>
  </p:sldMasterIdLst>
  <p:notesMasterIdLst>
    <p:notesMasterId r:id="rId16"/>
  </p:notesMasterIdLst>
  <p:handoutMasterIdLst>
    <p:handoutMasterId r:id="rId17"/>
  </p:handoutMasterIdLst>
  <p:sldIdLst>
    <p:sldId id="256" r:id="rId5"/>
    <p:sldId id="553" r:id="rId6"/>
    <p:sldId id="520" r:id="rId7"/>
    <p:sldId id="431" r:id="rId8"/>
    <p:sldId id="554" r:id="rId9"/>
    <p:sldId id="257" r:id="rId10"/>
    <p:sldId id="551" r:id="rId11"/>
    <p:sldId id="555" r:id="rId12"/>
    <p:sldId id="549" r:id="rId13"/>
    <p:sldId id="260" r:id="rId14"/>
    <p:sldId id="552" r:id="rId15"/>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3C3A4B-ABE3-CEFB-A3E8-CCEAA4239D96}" name="Libby Ferin" initials="LF" userId="S::libby.ferin@madebymarco.net::f45042d4-308e-4ec1-8d3c-81beeb587e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E6E"/>
    <a:srgbClr val="E6E6E6"/>
    <a:srgbClr val="D5F5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Jost"/>
          <a:ea typeface="Jost"/>
          <a:cs typeface="Jost"/>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Jost"/>
          <a:ea typeface="Jost"/>
          <a:cs typeface="Jost"/>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Jost"/>
          <a:ea typeface="Jost"/>
          <a:cs typeface="Jost"/>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Jost"/>
          <a:ea typeface="Jost"/>
          <a:cs typeface="Jost"/>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Jost"/>
          <a:ea typeface="Jost"/>
          <a:cs typeface="Jost"/>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Jost"/>
          <a:ea typeface="Jost"/>
          <a:cs typeface="Jost"/>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Jost"/>
          <a:ea typeface="Jost"/>
          <a:cs typeface="Jost"/>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Jost"/>
          <a:ea typeface="Jost"/>
          <a:cs typeface="Jost"/>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Jost"/>
          <a:ea typeface="Jost"/>
          <a:cs typeface="Jost"/>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Jost"/>
          <a:ea typeface="Jost"/>
          <a:cs typeface="Jost"/>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Jost"/>
          <a:ea typeface="Jost"/>
          <a:cs typeface="Jost"/>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Jost"/>
          <a:ea typeface="Jost"/>
          <a:cs typeface="Jost"/>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Jost"/>
          <a:ea typeface="Jost"/>
          <a:cs typeface="Jost"/>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Jost"/>
          <a:ea typeface="Jost"/>
          <a:cs typeface="Jost"/>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Jost"/>
          <a:ea typeface="Jost"/>
          <a:cs typeface="Jos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Jost"/>
          <a:ea typeface="Jost"/>
          <a:cs typeface="Jost"/>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Jost"/>
          <a:ea typeface="Jost"/>
          <a:cs typeface="Jost"/>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Jost"/>
          <a:ea typeface="Jost"/>
          <a:cs typeface="Jost"/>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Jost Medium"/>
          <a:ea typeface="Jost Medium"/>
          <a:cs typeface="Jost Medium"/>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Jost"/>
          <a:ea typeface="Jost"/>
          <a:cs typeface="Jost"/>
        </a:font>
        <a:srgbClr val="5B5854"/>
      </a:tcTxStyle>
      <a:tcStyle>
        <a:tcBdr>
          <a:left>
            <a:ln w="12700" cap="flat">
              <a:solidFill>
                <a:srgbClr val="5B5854"/>
              </a:solidFill>
              <a:prstDash val="solid"/>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Jost"/>
          <a:ea typeface="Jost"/>
          <a:cs typeface="Jost"/>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Jost"/>
          <a:ea typeface="Jost"/>
          <a:cs typeface="Jost"/>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solidFill>
                <a:srgbClr val="5B5854"/>
              </a:solidFill>
              <a:prstDash val="solid"/>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D51ADE6A-740E-44AE-83CC-AE7238B6C88D}" styleName="">
    <a:tblBg/>
    <a:wholeTbl>
      <a:tcTxStyle b="off" i="off">
        <a:font>
          <a:latin typeface="Jost"/>
          <a:ea typeface="Jost"/>
          <a:cs typeface="Jos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Jost"/>
          <a:ea typeface="Jost"/>
          <a:cs typeface="Jos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Jost"/>
          <a:ea typeface="Jost"/>
          <a:cs typeface="Jos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Jost"/>
          <a:ea typeface="Jost"/>
          <a:cs typeface="Jos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08"/>
    <p:restoredTop sz="94700"/>
  </p:normalViewPr>
  <p:slideViewPr>
    <p:cSldViewPr snapToGrid="0">
      <p:cViewPr>
        <p:scale>
          <a:sx n="47" d="100"/>
          <a:sy n="47" d="100"/>
        </p:scale>
        <p:origin x="432" y="7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96860D9D-C57A-489B-B246-55CC17C8AD23}" authorId="{CB3C3A4B-ABE3-CEFB-A3E8-CCEAA4239D96}" status="resolved" created="2025-04-03T00:55:53.509" complete="100000">
    <pc:sldMkLst xmlns:pc="http://schemas.microsoft.com/office/powerpoint/2013/main/command">
      <pc:docMk/>
      <pc:sldMk cId="0" sldId="257"/>
    </pc:sldMkLst>
    <p188:txBody>
      <a:bodyPr/>
      <a:lstStyle/>
      <a:p>
        <a:r>
          <a:rPr lang="en-US"/>
          <a:t>For teacher emotional driver - focus on the CUE story and pick some of those points for here.  Again focus on electrical free and flexibilty/mobility. </a:t>
        </a:r>
      </a:p>
    </p188:txBody>
  </p188:cm>
  <p188:cm id="{15C90A8D-6371-4C78-A552-EC59C818065B}" authorId="{CB3C3A4B-ABE3-CEFB-A3E8-CCEAA4239D96}" status="resolved" created="2025-04-03T00:58:55.338" complete="100000">
    <pc:sldMkLst xmlns:pc="http://schemas.microsoft.com/office/powerpoint/2013/main/command">
      <pc:docMk/>
      <pc:sldMk cId="0" sldId="257"/>
    </pc:sldMkLst>
    <p188:txBody>
      <a:bodyPr/>
      <a:lstStyle/>
      <a:p>
        <a:r>
          <a:rPr lang="en-US"/>
          <a:t>For A+D  - lean into easy specification  with CUE and supported in CET - those are the main factors other than what you put.</a:t>
        </a:r>
      </a:p>
    </p188:txBody>
  </p188:cm>
</p188:cmLst>
</file>

<file path=ppt/comments/modernComment_1AF_C211C3BC.xml><?xml version="1.0" encoding="utf-8"?>
<p188:cmLst xmlns:a="http://schemas.openxmlformats.org/drawingml/2006/main" xmlns:r="http://schemas.openxmlformats.org/officeDocument/2006/relationships" xmlns:p188="http://schemas.microsoft.com/office/powerpoint/2018/8/main">
  <p188:cm id="{5D6DBA69-FD4C-4394-85AF-42E161766B09}" authorId="{CB3C3A4B-ABE3-CEFB-A3E8-CCEAA4239D96}" created="2025-04-03T00:52:21.477">
    <pc:sldMkLst xmlns:pc="http://schemas.microsoft.com/office/powerpoint/2013/main/command">
      <pc:docMk/>
      <pc:sldMk cId="3255944124" sldId="431"/>
    </pc:sldMkLst>
    <p188:txBody>
      <a:bodyPr/>
      <a:lstStyle/>
      <a:p>
        <a:r>
          <a:rPr lang="en-US"/>
          <a:t>Under "O" add that it is aggressively priced and lower than our competitors but quality exceeds</a:t>
        </a:r>
      </a:p>
    </p188:txBody>
  </p188:cm>
</p188:cmLst>
</file>

<file path=ppt/comments/modernComment_208_F7D8C013.xml><?xml version="1.0" encoding="utf-8"?>
<p188:cmLst xmlns:a="http://schemas.openxmlformats.org/drawingml/2006/main" xmlns:r="http://schemas.openxmlformats.org/officeDocument/2006/relationships" xmlns:p188="http://schemas.microsoft.com/office/powerpoint/2018/8/main">
  <p188:cm id="{A0C75EFA-FCA6-471B-BD99-CFE62881EEAF}" authorId="{CB3C3A4B-ABE3-CEFB-A3E8-CCEAA4239D96}" created="2025-04-03T00:51:01.586">
    <pc:sldMkLst xmlns:pc="http://schemas.microsoft.com/office/powerpoint/2013/main/command">
      <pc:docMk/>
      <pc:sldMk cId="4158177299" sldId="520"/>
    </pc:sldMkLst>
    <p188:txBody>
      <a:bodyPr/>
      <a:lstStyle/>
      <a:p>
        <a:r>
          <a:rPr lang="en-US"/>
          <a:t>Add under What - Cue is pneumatic which means it's flexible to any environment - no electrical required</a:t>
        </a:r>
      </a:p>
    </p188:txBody>
  </p188:cm>
</p188:cmLst>
</file>

<file path=ppt/comments/modernComment_225_C963B26E.xml><?xml version="1.0" encoding="utf-8"?>
<p188:cmLst xmlns:a="http://schemas.openxmlformats.org/drawingml/2006/main" xmlns:r="http://schemas.openxmlformats.org/officeDocument/2006/relationships" xmlns:p188="http://schemas.microsoft.com/office/powerpoint/2018/8/main">
  <p188:cm id="{0AAB7B90-14DA-4D28-8AEB-E63BC2DF3D0A}" authorId="{CB3C3A4B-ABE3-CEFB-A3E8-CCEAA4239D96}" status="resolved" created="2025-04-03T01:00:51.385" complete="100000">
    <pc:sldMkLst xmlns:pc="http://schemas.microsoft.com/office/powerpoint/2013/main/command">
      <pc:docMk/>
      <pc:sldMk cId="3378754158" sldId="549"/>
    </pc:sldMkLst>
    <p188:txBody>
      <a:bodyPr/>
      <a:lstStyle/>
      <a:p>
        <a:r>
          <a:rPr lang="en-US"/>
          <a:t>For Marco , add that it is best value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CB8875-0690-4686-9E02-E27EED089C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Date Placeholder 2">
            <a:extLst>
              <a:ext uri="{FF2B5EF4-FFF2-40B4-BE49-F238E27FC236}">
                <a16:creationId xmlns:a16="http://schemas.microsoft.com/office/drawing/2014/main" id="{672AC9F6-2ABE-4F65-86E0-7AF82B4BFF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1572C4-7E26-40F4-A8BC-9501FD3574CB}" type="datetimeFigureOut">
              <a:rPr lang="ru-UA" smtClean="0"/>
              <a:t>4/7/25</a:t>
            </a:fld>
            <a:endParaRPr lang="ru-UA"/>
          </a:p>
        </p:txBody>
      </p:sp>
      <p:sp>
        <p:nvSpPr>
          <p:cNvPr id="4" name="Footer Placeholder 3">
            <a:extLst>
              <a:ext uri="{FF2B5EF4-FFF2-40B4-BE49-F238E27FC236}">
                <a16:creationId xmlns:a16="http://schemas.microsoft.com/office/drawing/2014/main" id="{6EE63F34-3185-498B-A4E4-F4D93E57A4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6" name="Slide Number Placeholder 5">
            <a:extLst>
              <a:ext uri="{FF2B5EF4-FFF2-40B4-BE49-F238E27FC236}">
                <a16:creationId xmlns:a16="http://schemas.microsoft.com/office/drawing/2014/main" id="{081AB21F-9A3A-4699-A5E5-9744F0A3DF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EB8323-53F2-461E-AFD3-678B744ED16A}" type="slidenum">
              <a:rPr lang="ru-UA" smtClean="0"/>
              <a:t>‹#›</a:t>
            </a:fld>
            <a:endParaRPr lang="ru-UA"/>
          </a:p>
        </p:txBody>
      </p:sp>
    </p:spTree>
    <p:extLst>
      <p:ext uri="{BB962C8B-B14F-4D97-AF65-F5344CB8AC3E}">
        <p14:creationId xmlns:p14="http://schemas.microsoft.com/office/powerpoint/2010/main" val="2182817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b="0" i="0">
        <a:latin typeface="Jost" pitchFamily="2" charset="-52"/>
        <a:ea typeface="Jost" pitchFamily="2" charset="-52"/>
        <a:cs typeface="Jost" panose="020B0604020202020204" pitchFamily="34" charset="0"/>
        <a:sym typeface="Lucida Grande"/>
      </a:defRPr>
    </a:lvl1pPr>
    <a:lvl2pPr indent="342900" defTabSz="457200" latinLnBrk="0">
      <a:defRPr sz="2200">
        <a:latin typeface="Lucida Grande"/>
        <a:ea typeface="Lucida Grande"/>
        <a:cs typeface="Lucida Grande"/>
        <a:sym typeface="Lucida Grande"/>
      </a:defRPr>
    </a:lvl2pPr>
    <a:lvl3pPr indent="685800" defTabSz="457200" latinLnBrk="0">
      <a:defRPr sz="2200">
        <a:latin typeface="Lucida Grande"/>
        <a:ea typeface="Lucida Grande"/>
        <a:cs typeface="Lucida Grande"/>
        <a:sym typeface="Lucida Grande"/>
      </a:defRPr>
    </a:lvl3pPr>
    <a:lvl4pPr indent="1028700" defTabSz="457200" latinLnBrk="0">
      <a:defRPr sz="2200">
        <a:latin typeface="Lucida Grande"/>
        <a:ea typeface="Lucida Grande"/>
        <a:cs typeface="Lucida Grande"/>
        <a:sym typeface="Lucida Grande"/>
      </a:defRPr>
    </a:lvl4pPr>
    <a:lvl5pPr indent="1371600" defTabSz="457200" latinLnBrk="0">
      <a:defRPr sz="2200">
        <a:latin typeface="Lucida Grande"/>
        <a:ea typeface="Lucida Grande"/>
        <a:cs typeface="Lucida Grande"/>
        <a:sym typeface="Lucida Grande"/>
      </a:defRPr>
    </a:lvl5pPr>
    <a:lvl6pPr indent="1714500" defTabSz="457200" latinLnBrk="0">
      <a:defRPr sz="2200">
        <a:latin typeface="Lucida Grande"/>
        <a:ea typeface="Lucida Grande"/>
        <a:cs typeface="Lucida Grande"/>
        <a:sym typeface="Lucida Grande"/>
      </a:defRPr>
    </a:lvl6pPr>
    <a:lvl7pPr indent="2057400" defTabSz="457200" latinLnBrk="0">
      <a:defRPr sz="2200">
        <a:latin typeface="Lucida Grande"/>
        <a:ea typeface="Lucida Grande"/>
        <a:cs typeface="Lucida Grande"/>
        <a:sym typeface="Lucida Grande"/>
      </a:defRPr>
    </a:lvl7pPr>
    <a:lvl8pPr indent="2400300" defTabSz="457200" latinLnBrk="0">
      <a:defRPr sz="2200">
        <a:latin typeface="Lucida Grande"/>
        <a:ea typeface="Lucida Grande"/>
        <a:cs typeface="Lucida Grande"/>
        <a:sym typeface="Lucida Grande"/>
      </a:defRPr>
    </a:lvl8pPr>
    <a:lvl9pPr indent="27432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E473C-D2DA-8378-DDF6-0BEF68A3F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288EB-F736-6303-26CC-AAFBF78998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AF02C7-5A36-3341-6488-4F8C672AC4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3530E2-B469-3604-3BD7-19303AB256E5}"/>
              </a:ext>
            </a:extLst>
          </p:cNvPr>
          <p:cNvSpPr>
            <a:spLocks noGrp="1"/>
          </p:cNvSpPr>
          <p:nvPr>
            <p:ph type="sldNum" sz="quarter" idx="5"/>
          </p:nvPr>
        </p:nvSpPr>
        <p:spPr/>
        <p:txBody>
          <a:bodyPr/>
          <a:lstStyle/>
          <a:p>
            <a:fld id="{C64E6B02-6A75-8B46-BF37-E58AA0945408}" type="slidenum">
              <a:rPr lang="en-US" smtClean="0"/>
              <a:t>5</a:t>
            </a:fld>
            <a:endParaRPr lang="en-US"/>
          </a:p>
        </p:txBody>
      </p:sp>
    </p:spTree>
    <p:extLst>
      <p:ext uri="{BB962C8B-B14F-4D97-AF65-F5344CB8AC3E}">
        <p14:creationId xmlns:p14="http://schemas.microsoft.com/office/powerpoint/2010/main" val="145247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758A8-E0A6-1CCC-262C-99BDD9317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B1E66-27FF-5D48-9793-C329279408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26FF46-D8D1-FA6D-60C8-31A764B40BC2}"/>
              </a:ext>
            </a:extLst>
          </p:cNvPr>
          <p:cNvSpPr>
            <a:spLocks noGrp="1"/>
          </p:cNvSpPr>
          <p:nvPr>
            <p:ph type="body" idx="1"/>
          </p:nvPr>
        </p:nvSpPr>
        <p:spPr/>
        <p:txBody>
          <a:bodyPr/>
          <a:lstStyle/>
          <a:p>
            <a:r>
              <a:rPr lang="en-US"/>
              <a:t>Provide price ranges</a:t>
            </a:r>
          </a:p>
        </p:txBody>
      </p:sp>
    </p:spTree>
    <p:extLst>
      <p:ext uri="{BB962C8B-B14F-4D97-AF65-F5344CB8AC3E}">
        <p14:creationId xmlns:p14="http://schemas.microsoft.com/office/powerpoint/2010/main" val="3585449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Cover">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3FABE67C-96AB-DE5E-93B8-BF892CAD477A}"/>
              </a:ext>
            </a:extLst>
          </p:cNvPr>
          <p:cNvPicPr>
            <a:picLocks noChangeAspect="1"/>
          </p:cNvPicPr>
          <p:nvPr/>
        </p:nvPicPr>
        <p:blipFill rotWithShape="1">
          <a:blip r:embed="rId2"/>
          <a:srcRect l="14962" t="6359" r="4113" b="12691"/>
          <a:stretch/>
        </p:blipFill>
        <p:spPr>
          <a:xfrm>
            <a:off x="0" y="0"/>
            <a:ext cx="24384000" cy="13716000"/>
          </a:xfrm>
          <a:prstGeom prst="rect">
            <a:avLst/>
          </a:prstGeom>
        </p:spPr>
      </p:pic>
      <p:pic>
        <p:nvPicPr>
          <p:cNvPr id="4" name="Picture 3">
            <a:extLst>
              <a:ext uri="{FF2B5EF4-FFF2-40B4-BE49-F238E27FC236}">
                <a16:creationId xmlns:a16="http://schemas.microsoft.com/office/drawing/2014/main" id="{26570AA4-C7E3-CF89-7933-06556E0F26EA}"/>
              </a:ext>
            </a:extLst>
          </p:cNvPr>
          <p:cNvPicPr>
            <a:picLocks noChangeAspect="1"/>
          </p:cNvPicPr>
          <p:nvPr/>
        </p:nvPicPr>
        <p:blipFill>
          <a:blip r:embed="rId3"/>
          <a:srcRect/>
          <a:stretch/>
        </p:blipFill>
        <p:spPr>
          <a:xfrm>
            <a:off x="1096886" y="4387843"/>
            <a:ext cx="10867316" cy="4923950"/>
          </a:xfrm>
          <a:prstGeom prst="rect">
            <a:avLst/>
          </a:prstGeom>
        </p:spPr>
      </p:pic>
      <p:sp>
        <p:nvSpPr>
          <p:cNvPr id="2" name="TextBox 1">
            <a:extLst>
              <a:ext uri="{FF2B5EF4-FFF2-40B4-BE49-F238E27FC236}">
                <a16:creationId xmlns:a16="http://schemas.microsoft.com/office/drawing/2014/main" id="{21D37809-DF2C-5766-B168-2B5A8A70986E}"/>
              </a:ext>
            </a:extLst>
          </p:cNvPr>
          <p:cNvSpPr txBox="1"/>
          <p:nvPr/>
        </p:nvSpPr>
        <p:spPr>
          <a:xfrm>
            <a:off x="12197166" y="15126346"/>
            <a:ext cx="0" cy="0"/>
          </a:xfrm>
          <a:prstGeom prst="rect">
            <a:avLst/>
          </a:prstGeom>
        </p:spPr>
        <p:txBody>
          <a:bodyPr vert="horz" wrap="none" lIns="182880" tIns="91440" rIns="182880" bIns="91440" rtlCol="0" anchor="b">
            <a:normAutofit fontScale="25000" lnSpcReduction="20000"/>
          </a:bodyPr>
          <a:lstStyle/>
          <a:p>
            <a:pPr algn="l"/>
            <a:endParaRPr lang="en-US" sz="3600" b="1" i="0">
              <a:latin typeface="Helvetica" pitchFamily="2" charset="0"/>
            </a:endParaRPr>
          </a:p>
        </p:txBody>
      </p:sp>
    </p:spTree>
    <p:extLst>
      <p:ext uri="{BB962C8B-B14F-4D97-AF65-F5344CB8AC3E}">
        <p14:creationId xmlns:p14="http://schemas.microsoft.com/office/powerpoint/2010/main" val="23955899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ultiple Headings with Description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C41C00-EA29-D6AF-33E6-D6B346A0BCEB}"/>
              </a:ext>
            </a:extLst>
          </p:cNvPr>
          <p:cNvSpPr>
            <a:spLocks noGrp="1"/>
          </p:cNvSpPr>
          <p:nvPr>
            <p:ph type="dt" sz="half" idx="10"/>
          </p:nvPr>
        </p:nvSpPr>
        <p:spPr/>
        <p:txBody>
          <a:bodyPr/>
          <a:lstStyle/>
          <a:p>
            <a:fld id="{3F8EBDE5-E724-E446-A516-82200DED5DCE}" type="datetimeFigureOut">
              <a:rPr lang="en-US" smtClean="0"/>
              <a:t>4/7/25</a:t>
            </a:fld>
            <a:endParaRPr lang="en-US"/>
          </a:p>
        </p:txBody>
      </p:sp>
      <p:sp>
        <p:nvSpPr>
          <p:cNvPr id="4" name="Footer Placeholder 3">
            <a:extLst>
              <a:ext uri="{FF2B5EF4-FFF2-40B4-BE49-F238E27FC236}">
                <a16:creationId xmlns:a16="http://schemas.microsoft.com/office/drawing/2014/main" id="{5E790E31-C8CB-F13D-01B9-5FE35218B8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2A713-F53D-9BDD-7BDA-C2B269B6D11B}"/>
              </a:ext>
            </a:extLst>
          </p:cNvPr>
          <p:cNvSpPr>
            <a:spLocks noGrp="1"/>
          </p:cNvSpPr>
          <p:nvPr>
            <p:ph type="sldNum" sz="quarter" idx="12"/>
          </p:nvPr>
        </p:nvSpPr>
        <p:spPr/>
        <p:txBody>
          <a:bodyPr/>
          <a:lstStyle/>
          <a:p>
            <a:fld id="{6DF3D612-F13E-974E-9C92-3D35936F18B9}" type="slidenum">
              <a:rPr lang="en-US" smtClean="0"/>
              <a:t>‹#›</a:t>
            </a:fld>
            <a:endParaRPr lang="en-US"/>
          </a:p>
        </p:txBody>
      </p:sp>
      <p:sp>
        <p:nvSpPr>
          <p:cNvPr id="9" name="Text Placeholder 8">
            <a:extLst>
              <a:ext uri="{FF2B5EF4-FFF2-40B4-BE49-F238E27FC236}">
                <a16:creationId xmlns:a16="http://schemas.microsoft.com/office/drawing/2014/main" id="{28B8E200-7386-EB99-7BFE-A7F150E5BDE3}"/>
              </a:ext>
            </a:extLst>
          </p:cNvPr>
          <p:cNvSpPr>
            <a:spLocks noGrp="1"/>
          </p:cNvSpPr>
          <p:nvPr>
            <p:ph type="body" sz="quarter" idx="14" hasCustomPrompt="1"/>
          </p:nvPr>
        </p:nvSpPr>
        <p:spPr>
          <a:xfrm>
            <a:off x="10646231" y="3545611"/>
            <a:ext cx="12572262" cy="7637658"/>
          </a:xfrm>
        </p:spPr>
        <p:txBody>
          <a:bodyPr/>
          <a:lstStyle>
            <a:lvl1pPr>
              <a:buClr>
                <a:schemeClr val="accent3"/>
              </a:buClr>
              <a:defRPr/>
            </a:lvl1pPr>
            <a:lvl2pPr>
              <a:lnSpc>
                <a:spcPct val="100000"/>
              </a:lnSpc>
              <a:buClr>
                <a:schemeClr val="accent3"/>
              </a:buClr>
              <a:defRPr/>
            </a:lvl2pPr>
            <a:lvl3pPr>
              <a:lnSpc>
                <a:spcPct val="100000"/>
              </a:lnSpc>
              <a:buClr>
                <a:schemeClr val="accent3"/>
              </a:buClr>
              <a:defRPr/>
            </a:lvl3pPr>
            <a:lvl4pPr>
              <a:lnSpc>
                <a:spcPct val="100000"/>
              </a:lnSpc>
              <a:buClr>
                <a:schemeClr val="accent3"/>
              </a:buClr>
              <a:defRPr/>
            </a:lvl4pPr>
            <a:lvl5pPr>
              <a:lnSpc>
                <a:spcPct val="100000"/>
              </a:lnSpc>
              <a:buClr>
                <a:schemeClr val="accent3"/>
              </a:buClr>
              <a:defRPr/>
            </a:lvl5pPr>
          </a:lstStyle>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210CB59E-2B3E-2FD1-C753-A731D26F2439}"/>
              </a:ext>
            </a:extLst>
          </p:cNvPr>
          <p:cNvSpPr>
            <a:spLocks noGrp="1"/>
          </p:cNvSpPr>
          <p:nvPr>
            <p:ph type="body" sz="quarter" idx="15"/>
          </p:nvPr>
        </p:nvSpPr>
        <p:spPr>
          <a:xfrm>
            <a:off x="1165225" y="3545611"/>
            <a:ext cx="9060634" cy="7637658"/>
          </a:xfrm>
        </p:spPr>
        <p:txBody>
          <a:bodyPr/>
          <a:lstStyle>
            <a:lvl1pPr>
              <a:buClr>
                <a:schemeClr val="accent3"/>
              </a:buClr>
              <a:defRPr>
                <a:solidFill>
                  <a:schemeClr val="tx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7" name="Title 1">
            <a:extLst>
              <a:ext uri="{FF2B5EF4-FFF2-40B4-BE49-F238E27FC236}">
                <a16:creationId xmlns:a16="http://schemas.microsoft.com/office/drawing/2014/main" id="{0313F453-3D13-9DB5-AF7A-37CC1C8DD444}"/>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
        <p:nvSpPr>
          <p:cNvPr id="8" name="Text Placeholder 12">
            <a:extLst>
              <a:ext uri="{FF2B5EF4-FFF2-40B4-BE49-F238E27FC236}">
                <a16:creationId xmlns:a16="http://schemas.microsoft.com/office/drawing/2014/main" id="{DE76ECEA-4C95-67CD-DB3B-A8A5D93F2D4E}"/>
              </a:ext>
            </a:extLst>
          </p:cNvPr>
          <p:cNvSpPr>
            <a:spLocks noGrp="1"/>
          </p:cNvSpPr>
          <p:nvPr>
            <p:ph type="body" sz="quarter" idx="16" hasCustomPrompt="1"/>
          </p:nvPr>
        </p:nvSpPr>
        <p:spPr>
          <a:xfrm>
            <a:off x="1165224" y="1793132"/>
            <a:ext cx="22052984" cy="567000"/>
          </a:xfrm>
        </p:spPr>
        <p:txBody>
          <a:bodyPr/>
          <a:lstStyle>
            <a:lvl1pPr>
              <a:defRPr sz="4000">
                <a:solidFill>
                  <a:schemeClr val="tx2"/>
                </a:solidFill>
              </a:defRPr>
            </a:lvl1pPr>
          </a:lstStyle>
          <a:p>
            <a:pPr lvl="0"/>
            <a:r>
              <a:rPr lang="en-US"/>
              <a:t>Subtitle</a:t>
            </a:r>
          </a:p>
        </p:txBody>
      </p:sp>
    </p:spTree>
    <p:extLst>
      <p:ext uri="{BB962C8B-B14F-4D97-AF65-F5344CB8AC3E}">
        <p14:creationId xmlns:p14="http://schemas.microsoft.com/office/powerpoint/2010/main" val="10997123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Column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69ADA6F-5FA8-2DD1-F5DF-6B705A9AED96}"/>
              </a:ext>
            </a:extLst>
          </p:cNvPr>
          <p:cNvSpPr/>
          <p:nvPr/>
        </p:nvSpPr>
        <p:spPr>
          <a:xfrm>
            <a:off x="1159110" y="3052994"/>
            <a:ext cx="7175424" cy="8378496"/>
          </a:xfrm>
          <a:prstGeom prst="roundRect">
            <a:avLst>
              <a:gd name="adj" fmla="val 2456"/>
            </a:avLst>
          </a:prstGeom>
          <a:solidFill>
            <a:schemeClr val="bg1"/>
          </a:solidFill>
          <a:ln>
            <a:noFill/>
          </a:ln>
          <a:effectLst>
            <a:outerShdw blurRad="138570" dist="38100" dir="5400000" sx="100013" sy="100013" algn="ctr" rotWithShape="0">
              <a:schemeClr val="tx2">
                <a:alpha val="199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latin typeface="Helvetica" pitchFamily="2" charset="0"/>
            </a:endParaRPr>
          </a:p>
        </p:txBody>
      </p:sp>
      <p:sp>
        <p:nvSpPr>
          <p:cNvPr id="15" name="Content Placeholder 14">
            <a:extLst>
              <a:ext uri="{FF2B5EF4-FFF2-40B4-BE49-F238E27FC236}">
                <a16:creationId xmlns:a16="http://schemas.microsoft.com/office/drawing/2014/main" id="{D09E5D8C-1339-FB27-780C-D29E751DDB0B}"/>
              </a:ext>
            </a:extLst>
          </p:cNvPr>
          <p:cNvSpPr>
            <a:spLocks noGrp="1"/>
          </p:cNvSpPr>
          <p:nvPr>
            <p:ph sz="quarter" idx="14"/>
          </p:nvPr>
        </p:nvSpPr>
        <p:spPr>
          <a:xfrm>
            <a:off x="1603070" y="4289990"/>
            <a:ext cx="6311736" cy="6614060"/>
          </a:xfrm>
        </p:spPr>
        <p:txBody>
          <a:bodyPr>
            <a:normAutofit/>
          </a:bodyPr>
          <a:lstStyle>
            <a:lvl1pPr marL="685800" indent="-685800">
              <a:lnSpc>
                <a:spcPct val="100000"/>
              </a:lnSpc>
              <a:buFont typeface="Arial" panose="020B0604020202020204" pitchFamily="34" charset="0"/>
              <a:buChar char="•"/>
              <a:defRPr sz="2800" b="0" i="0">
                <a:solidFill>
                  <a:schemeClr val="tx2"/>
                </a:solidFill>
              </a:defRPr>
            </a:lvl1pPr>
            <a:lvl2pPr>
              <a:defRPr sz="3600"/>
            </a:lvl2pPr>
            <a:lvl3pPr>
              <a:defRPr sz="3200"/>
            </a:lvl3pPr>
            <a:lvl4pPr>
              <a:defRPr sz="2800"/>
            </a:lvl4pPr>
            <a:lvl5pPr>
              <a:defRPr sz="2800"/>
            </a:lvl5pPr>
          </a:lstStyle>
          <a:p>
            <a:pPr lvl="0"/>
            <a:r>
              <a:rPr lang="en-US"/>
              <a:t>Click to edit Master text styles</a:t>
            </a:r>
          </a:p>
        </p:txBody>
      </p:sp>
      <p:sp>
        <p:nvSpPr>
          <p:cNvPr id="14" name="Date Placeholder 2">
            <a:extLst>
              <a:ext uri="{FF2B5EF4-FFF2-40B4-BE49-F238E27FC236}">
                <a16:creationId xmlns:a16="http://schemas.microsoft.com/office/drawing/2014/main" id="{1C3328BE-5DD0-55E8-7F85-8490BF8D2E1C}"/>
              </a:ext>
            </a:extLst>
          </p:cNvPr>
          <p:cNvSpPr>
            <a:spLocks noGrp="1"/>
          </p:cNvSpPr>
          <p:nvPr>
            <p:ph type="dt" sz="half" idx="10"/>
          </p:nvPr>
        </p:nvSpPr>
        <p:spPr>
          <a:xfrm>
            <a:off x="9640073" y="12672812"/>
            <a:ext cx="5103858" cy="578092"/>
          </a:xfrm>
        </p:spPr>
        <p:txBody>
          <a:bodyPr/>
          <a:lstStyle/>
          <a:p>
            <a:fld id="{3F8EBDE5-E724-E446-A516-82200DED5DCE}" type="datetimeFigureOut">
              <a:rPr lang="en-US" smtClean="0"/>
              <a:t>4/7/25</a:t>
            </a:fld>
            <a:endParaRPr lang="en-US"/>
          </a:p>
        </p:txBody>
      </p:sp>
      <p:sp>
        <p:nvSpPr>
          <p:cNvPr id="22" name="Footer Placeholder 3">
            <a:extLst>
              <a:ext uri="{FF2B5EF4-FFF2-40B4-BE49-F238E27FC236}">
                <a16:creationId xmlns:a16="http://schemas.microsoft.com/office/drawing/2014/main" id="{20E8B9D8-27AA-2AFE-DE6F-F1A6A473A4A8}"/>
              </a:ext>
            </a:extLst>
          </p:cNvPr>
          <p:cNvSpPr>
            <a:spLocks noGrp="1"/>
          </p:cNvSpPr>
          <p:nvPr>
            <p:ph type="ftr" sz="quarter" idx="11"/>
          </p:nvPr>
        </p:nvSpPr>
        <p:spPr>
          <a:xfrm>
            <a:off x="1769423" y="12744608"/>
            <a:ext cx="7643506" cy="401720"/>
          </a:xfrm>
        </p:spPr>
        <p:txBody>
          <a:bodyPr/>
          <a:lstStyle/>
          <a:p>
            <a:endParaRPr lang="en-US"/>
          </a:p>
        </p:txBody>
      </p:sp>
      <p:sp>
        <p:nvSpPr>
          <p:cNvPr id="23" name="Slide Number Placeholder 4">
            <a:extLst>
              <a:ext uri="{FF2B5EF4-FFF2-40B4-BE49-F238E27FC236}">
                <a16:creationId xmlns:a16="http://schemas.microsoft.com/office/drawing/2014/main" id="{2B0000B5-02E7-1AA3-3C2D-A4A349C2BB83}"/>
              </a:ext>
            </a:extLst>
          </p:cNvPr>
          <p:cNvSpPr>
            <a:spLocks noGrp="1"/>
          </p:cNvSpPr>
          <p:nvPr>
            <p:ph type="sldNum" sz="quarter" idx="12"/>
          </p:nvPr>
        </p:nvSpPr>
        <p:spPr>
          <a:xfrm>
            <a:off x="649462" y="12583407"/>
            <a:ext cx="1207720" cy="730250"/>
          </a:xfrm>
        </p:spPr>
        <p:txBody>
          <a:bodyPr/>
          <a:lstStyle/>
          <a:p>
            <a:fld id="{6DF3D612-F13E-974E-9C92-3D35936F18B9}" type="slidenum">
              <a:rPr lang="en-US" smtClean="0"/>
              <a:t>‹#›</a:t>
            </a:fld>
            <a:endParaRPr lang="en-US"/>
          </a:p>
        </p:txBody>
      </p:sp>
      <p:sp>
        <p:nvSpPr>
          <p:cNvPr id="28" name="Title 1">
            <a:extLst>
              <a:ext uri="{FF2B5EF4-FFF2-40B4-BE49-F238E27FC236}">
                <a16:creationId xmlns:a16="http://schemas.microsoft.com/office/drawing/2014/main" id="{64E1B4F7-341B-5CB0-E84B-8FCD1E9B3CE2}"/>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
        <p:nvSpPr>
          <p:cNvPr id="29" name="Text Placeholder 12">
            <a:extLst>
              <a:ext uri="{FF2B5EF4-FFF2-40B4-BE49-F238E27FC236}">
                <a16:creationId xmlns:a16="http://schemas.microsoft.com/office/drawing/2014/main" id="{0F938C39-F775-22CF-EACD-613AC1230280}"/>
              </a:ext>
            </a:extLst>
          </p:cNvPr>
          <p:cNvSpPr>
            <a:spLocks noGrp="1"/>
          </p:cNvSpPr>
          <p:nvPr>
            <p:ph type="body" sz="quarter" idx="19" hasCustomPrompt="1"/>
          </p:nvPr>
        </p:nvSpPr>
        <p:spPr>
          <a:xfrm>
            <a:off x="1165224" y="1793132"/>
            <a:ext cx="22052984" cy="567000"/>
          </a:xfrm>
        </p:spPr>
        <p:txBody>
          <a:bodyPr/>
          <a:lstStyle>
            <a:lvl1pPr>
              <a:defRPr sz="4000">
                <a:solidFill>
                  <a:schemeClr val="tx2"/>
                </a:solidFill>
              </a:defRPr>
            </a:lvl1pPr>
          </a:lstStyle>
          <a:p>
            <a:pPr lvl="0"/>
            <a:r>
              <a:rPr lang="en-US"/>
              <a:t>Subtitle</a:t>
            </a:r>
          </a:p>
        </p:txBody>
      </p:sp>
      <p:sp>
        <p:nvSpPr>
          <p:cNvPr id="38" name="Rounded Rectangle 37">
            <a:extLst>
              <a:ext uri="{FF2B5EF4-FFF2-40B4-BE49-F238E27FC236}">
                <a16:creationId xmlns:a16="http://schemas.microsoft.com/office/drawing/2014/main" id="{B0F8E3CC-2962-9FFE-C878-37009ACF3A99}"/>
              </a:ext>
            </a:extLst>
          </p:cNvPr>
          <p:cNvSpPr/>
          <p:nvPr/>
        </p:nvSpPr>
        <p:spPr>
          <a:xfrm>
            <a:off x="8654192" y="3052994"/>
            <a:ext cx="7175424" cy="8378496"/>
          </a:xfrm>
          <a:prstGeom prst="roundRect">
            <a:avLst>
              <a:gd name="adj" fmla="val 2456"/>
            </a:avLst>
          </a:prstGeom>
          <a:solidFill>
            <a:schemeClr val="bg1"/>
          </a:solidFill>
          <a:ln>
            <a:noFill/>
          </a:ln>
          <a:effectLst>
            <a:outerShdw blurRad="138570" dist="38100" dir="5400000" sx="100013" sy="100013" algn="ctr" rotWithShape="0">
              <a:schemeClr val="tx2">
                <a:alpha val="199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latin typeface="Helvetica" pitchFamily="2" charset="0"/>
            </a:endParaRPr>
          </a:p>
        </p:txBody>
      </p:sp>
      <p:sp>
        <p:nvSpPr>
          <p:cNvPr id="41" name="Rounded Rectangle 40">
            <a:extLst>
              <a:ext uri="{FF2B5EF4-FFF2-40B4-BE49-F238E27FC236}">
                <a16:creationId xmlns:a16="http://schemas.microsoft.com/office/drawing/2014/main" id="{F234DF47-6080-1519-4811-4F78DDB9A0F7}"/>
              </a:ext>
            </a:extLst>
          </p:cNvPr>
          <p:cNvSpPr/>
          <p:nvPr/>
        </p:nvSpPr>
        <p:spPr>
          <a:xfrm>
            <a:off x="16149274" y="3052994"/>
            <a:ext cx="7175424" cy="8378496"/>
          </a:xfrm>
          <a:prstGeom prst="roundRect">
            <a:avLst>
              <a:gd name="adj" fmla="val 2456"/>
            </a:avLst>
          </a:prstGeom>
          <a:solidFill>
            <a:schemeClr val="bg1"/>
          </a:solidFill>
          <a:ln>
            <a:noFill/>
          </a:ln>
          <a:effectLst>
            <a:outerShdw blurRad="138570" dist="38100" dir="5400000" sx="100013" sy="100013" algn="ctr" rotWithShape="0">
              <a:schemeClr val="tx2">
                <a:alpha val="199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latin typeface="Helvetica" pitchFamily="2" charset="0"/>
            </a:endParaRPr>
          </a:p>
        </p:txBody>
      </p:sp>
      <p:sp>
        <p:nvSpPr>
          <p:cNvPr id="44" name="Content Placeholder 14">
            <a:extLst>
              <a:ext uri="{FF2B5EF4-FFF2-40B4-BE49-F238E27FC236}">
                <a16:creationId xmlns:a16="http://schemas.microsoft.com/office/drawing/2014/main" id="{C87E60A2-B156-BA06-5A54-486557981A4E}"/>
              </a:ext>
            </a:extLst>
          </p:cNvPr>
          <p:cNvSpPr>
            <a:spLocks noGrp="1"/>
          </p:cNvSpPr>
          <p:nvPr>
            <p:ph sz="quarter" idx="20"/>
          </p:nvPr>
        </p:nvSpPr>
        <p:spPr>
          <a:xfrm>
            <a:off x="9086036" y="4289990"/>
            <a:ext cx="6311736" cy="6614060"/>
          </a:xfrm>
        </p:spPr>
        <p:txBody>
          <a:bodyPr>
            <a:normAutofit/>
          </a:bodyPr>
          <a:lstStyle>
            <a:lvl1pPr marL="685800" indent="-685800">
              <a:lnSpc>
                <a:spcPct val="100000"/>
              </a:lnSpc>
              <a:buFont typeface="Arial" panose="020B0604020202020204" pitchFamily="34" charset="0"/>
              <a:buChar char="•"/>
              <a:defRPr sz="2800" b="0" i="0">
                <a:solidFill>
                  <a:schemeClr val="tx2"/>
                </a:solidFill>
              </a:defRPr>
            </a:lvl1pPr>
            <a:lvl2pPr>
              <a:defRPr sz="3600"/>
            </a:lvl2pPr>
            <a:lvl3pPr>
              <a:defRPr sz="3200"/>
            </a:lvl3pPr>
            <a:lvl4pPr>
              <a:defRPr sz="2800"/>
            </a:lvl4pPr>
            <a:lvl5pPr>
              <a:defRPr sz="2800"/>
            </a:lvl5pPr>
          </a:lstStyle>
          <a:p>
            <a:pPr lvl="0"/>
            <a:r>
              <a:rPr lang="en-US"/>
              <a:t>Click to edit Master text styles</a:t>
            </a:r>
          </a:p>
        </p:txBody>
      </p:sp>
      <p:sp>
        <p:nvSpPr>
          <p:cNvPr id="45" name="Content Placeholder 14">
            <a:extLst>
              <a:ext uri="{FF2B5EF4-FFF2-40B4-BE49-F238E27FC236}">
                <a16:creationId xmlns:a16="http://schemas.microsoft.com/office/drawing/2014/main" id="{828ED585-01F9-9BA6-F0BC-1310185A3095}"/>
              </a:ext>
            </a:extLst>
          </p:cNvPr>
          <p:cNvSpPr>
            <a:spLocks noGrp="1"/>
          </p:cNvSpPr>
          <p:nvPr>
            <p:ph sz="quarter" idx="21"/>
          </p:nvPr>
        </p:nvSpPr>
        <p:spPr>
          <a:xfrm>
            <a:off x="16581118" y="4289990"/>
            <a:ext cx="6311736" cy="6614060"/>
          </a:xfrm>
        </p:spPr>
        <p:txBody>
          <a:bodyPr>
            <a:normAutofit/>
          </a:bodyPr>
          <a:lstStyle>
            <a:lvl1pPr marL="685800" indent="-685800">
              <a:lnSpc>
                <a:spcPct val="100000"/>
              </a:lnSpc>
              <a:buFont typeface="Arial" panose="020B0604020202020204" pitchFamily="34" charset="0"/>
              <a:buChar char="•"/>
              <a:defRPr sz="2800" b="0" i="0">
                <a:solidFill>
                  <a:schemeClr val="tx2"/>
                </a:solidFill>
              </a:defRPr>
            </a:lvl1pPr>
            <a:lvl2pPr>
              <a:defRPr sz="3600"/>
            </a:lvl2pPr>
            <a:lvl3pPr>
              <a:defRPr sz="3200"/>
            </a:lvl3pPr>
            <a:lvl4pPr>
              <a:defRPr sz="2800"/>
            </a:lvl4pPr>
            <a:lvl5pPr>
              <a:defRPr sz="2800"/>
            </a:lvl5pPr>
          </a:lstStyle>
          <a:p>
            <a:pPr lvl="0"/>
            <a:r>
              <a:rPr lang="en-US"/>
              <a:t>Click to edit Master text styles</a:t>
            </a:r>
          </a:p>
        </p:txBody>
      </p:sp>
      <p:sp>
        <p:nvSpPr>
          <p:cNvPr id="4" name="Content Placeholder 3">
            <a:extLst>
              <a:ext uri="{FF2B5EF4-FFF2-40B4-BE49-F238E27FC236}">
                <a16:creationId xmlns:a16="http://schemas.microsoft.com/office/drawing/2014/main" id="{1223640A-3C40-BB50-0CD2-D7E9AE121FE4}"/>
              </a:ext>
            </a:extLst>
          </p:cNvPr>
          <p:cNvSpPr>
            <a:spLocks noGrp="1"/>
          </p:cNvSpPr>
          <p:nvPr>
            <p:ph sz="quarter" idx="22" hasCustomPrompt="1"/>
          </p:nvPr>
        </p:nvSpPr>
        <p:spPr>
          <a:xfrm>
            <a:off x="1603071" y="3348966"/>
            <a:ext cx="6312206" cy="773696"/>
          </a:xfrm>
        </p:spPr>
        <p:txBody>
          <a:bodyPr/>
          <a:lstStyle/>
          <a:p>
            <a:pPr lvl="0"/>
            <a:r>
              <a:rPr lang="en-US"/>
              <a:t>Headline</a:t>
            </a:r>
          </a:p>
        </p:txBody>
      </p:sp>
      <p:sp>
        <p:nvSpPr>
          <p:cNvPr id="5" name="Content Placeholder 3">
            <a:extLst>
              <a:ext uri="{FF2B5EF4-FFF2-40B4-BE49-F238E27FC236}">
                <a16:creationId xmlns:a16="http://schemas.microsoft.com/office/drawing/2014/main" id="{8F608887-8694-E2E1-1EF4-841CAE5FF5CF}"/>
              </a:ext>
            </a:extLst>
          </p:cNvPr>
          <p:cNvSpPr>
            <a:spLocks noGrp="1"/>
          </p:cNvSpPr>
          <p:nvPr>
            <p:ph sz="quarter" idx="23" hasCustomPrompt="1"/>
          </p:nvPr>
        </p:nvSpPr>
        <p:spPr>
          <a:xfrm>
            <a:off x="9086037" y="3348966"/>
            <a:ext cx="6312206" cy="773696"/>
          </a:xfrm>
        </p:spPr>
        <p:txBody>
          <a:bodyPr/>
          <a:lstStyle/>
          <a:p>
            <a:pPr lvl="0"/>
            <a:r>
              <a:rPr lang="en-US"/>
              <a:t>Headline</a:t>
            </a:r>
          </a:p>
        </p:txBody>
      </p:sp>
      <p:sp>
        <p:nvSpPr>
          <p:cNvPr id="6" name="Content Placeholder 3">
            <a:extLst>
              <a:ext uri="{FF2B5EF4-FFF2-40B4-BE49-F238E27FC236}">
                <a16:creationId xmlns:a16="http://schemas.microsoft.com/office/drawing/2014/main" id="{7B082132-5744-E761-695B-38A1F80607DE}"/>
              </a:ext>
            </a:extLst>
          </p:cNvPr>
          <p:cNvSpPr>
            <a:spLocks noGrp="1"/>
          </p:cNvSpPr>
          <p:nvPr>
            <p:ph sz="quarter" idx="24" hasCustomPrompt="1"/>
          </p:nvPr>
        </p:nvSpPr>
        <p:spPr>
          <a:xfrm>
            <a:off x="16580649" y="3429566"/>
            <a:ext cx="6312206" cy="693096"/>
          </a:xfrm>
        </p:spPr>
        <p:txBody>
          <a:bodyPr/>
          <a:lstStyle/>
          <a:p>
            <a:pPr lvl="0"/>
            <a:r>
              <a:rPr lang="en-US"/>
              <a:t>Headline</a:t>
            </a:r>
          </a:p>
        </p:txBody>
      </p:sp>
    </p:spTree>
    <p:extLst>
      <p:ext uri="{BB962C8B-B14F-4D97-AF65-F5344CB8AC3E}">
        <p14:creationId xmlns:p14="http://schemas.microsoft.com/office/powerpoint/2010/main" val="28813519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ide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E793DF-9FFB-E7AD-7F75-B7C9499FE4FD}"/>
              </a:ext>
            </a:extLst>
          </p:cNvPr>
          <p:cNvSpPr/>
          <p:nvPr/>
        </p:nvSpPr>
        <p:spPr>
          <a:xfrm>
            <a:off x="0" y="1"/>
            <a:ext cx="24384000" cy="1216908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a:extLst>
              <a:ext uri="{FF2B5EF4-FFF2-40B4-BE49-F238E27FC236}">
                <a16:creationId xmlns:a16="http://schemas.microsoft.com/office/drawing/2014/main" id="{BEBDAC7E-28F7-EBFB-8AC9-4A8B75099F9A}"/>
              </a:ext>
            </a:extLst>
          </p:cNvPr>
          <p:cNvSpPr>
            <a:spLocks noGrp="1"/>
          </p:cNvSpPr>
          <p:nvPr>
            <p:ph type="title"/>
          </p:nvPr>
        </p:nvSpPr>
        <p:spPr>
          <a:xfrm>
            <a:off x="1165508" y="2495693"/>
            <a:ext cx="22052984" cy="7177694"/>
          </a:xfrm>
        </p:spPr>
        <p:txBody>
          <a:bodyPr anchor="ctr"/>
          <a:lstStyle>
            <a:lvl1pPr algn="ctr">
              <a:lnSpc>
                <a:spcPct val="100000"/>
              </a:lnSpc>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539CA1AD-2146-3821-B6B6-097BEFD39FB5}"/>
              </a:ext>
            </a:extLst>
          </p:cNvPr>
          <p:cNvSpPr>
            <a:spLocks noGrp="1"/>
          </p:cNvSpPr>
          <p:nvPr>
            <p:ph type="sldNum" sz="quarter" idx="10"/>
          </p:nvPr>
        </p:nvSpPr>
        <p:spPr/>
        <p:txBody>
          <a:bodyPr/>
          <a:lstStyle/>
          <a:p>
            <a:fld id="{6DF3D612-F13E-974E-9C92-3D35936F18B9}" type="slidenum">
              <a:rPr lang="en-US" smtClean="0"/>
              <a:t>‹#›</a:t>
            </a:fld>
            <a:endParaRPr lang="en-US"/>
          </a:p>
        </p:txBody>
      </p:sp>
      <p:sp>
        <p:nvSpPr>
          <p:cNvPr id="4" name="Footer Placeholder 3">
            <a:extLst>
              <a:ext uri="{FF2B5EF4-FFF2-40B4-BE49-F238E27FC236}">
                <a16:creationId xmlns:a16="http://schemas.microsoft.com/office/drawing/2014/main" id="{08849C0D-0EC9-D636-7794-9E59F08DAA8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B65DA86-8871-F22D-4667-D8B44B4E32A2}"/>
              </a:ext>
            </a:extLst>
          </p:cNvPr>
          <p:cNvSpPr>
            <a:spLocks noGrp="1"/>
          </p:cNvSpPr>
          <p:nvPr>
            <p:ph type="dt" sz="half" idx="12"/>
          </p:nvPr>
        </p:nvSpPr>
        <p:spPr/>
        <p:txBody>
          <a:bodyPr/>
          <a:lstStyle/>
          <a:p>
            <a:fld id="{3F8EBDE5-E724-E446-A516-82200DED5DCE}" type="datetimeFigureOut">
              <a:rPr lang="en-US" smtClean="0"/>
              <a:t>4/7/25</a:t>
            </a:fld>
            <a:endParaRPr lang="en-US"/>
          </a:p>
        </p:txBody>
      </p:sp>
      <p:sp>
        <p:nvSpPr>
          <p:cNvPr id="6" name="TextBox 5">
            <a:extLst>
              <a:ext uri="{FF2B5EF4-FFF2-40B4-BE49-F238E27FC236}">
                <a16:creationId xmlns:a16="http://schemas.microsoft.com/office/drawing/2014/main" id="{2C2362BA-EC0A-A058-B3AB-DFD25CEC3717}"/>
              </a:ext>
            </a:extLst>
          </p:cNvPr>
          <p:cNvSpPr txBox="1"/>
          <p:nvPr/>
        </p:nvSpPr>
        <p:spPr>
          <a:xfrm>
            <a:off x="5747658" y="5733906"/>
            <a:ext cx="0" cy="0"/>
          </a:xfrm>
          <a:prstGeom prst="rect">
            <a:avLst/>
          </a:prstGeom>
        </p:spPr>
        <p:txBody>
          <a:bodyPr vert="horz" wrap="none" lIns="182880" tIns="91440" rIns="182880" bIns="91440" rtlCol="0" anchor="b">
            <a:normAutofit fontScale="25000" lnSpcReduction="20000"/>
          </a:bodyPr>
          <a:lstStyle/>
          <a:p>
            <a:pPr algn="l"/>
            <a:endParaRPr lang="en-US" sz="3600"/>
          </a:p>
        </p:txBody>
      </p:sp>
    </p:spTree>
    <p:extLst>
      <p:ext uri="{BB962C8B-B14F-4D97-AF65-F5344CB8AC3E}">
        <p14:creationId xmlns:p14="http://schemas.microsoft.com/office/powerpoint/2010/main" val="3558059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ategories w/ icons_Vertic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9AE1E-A5A0-9491-2882-98CAED5704F4}"/>
              </a:ext>
            </a:extLst>
          </p:cNvPr>
          <p:cNvSpPr>
            <a:spLocks noGrp="1"/>
          </p:cNvSpPr>
          <p:nvPr>
            <p:ph type="sldNum" sz="quarter" idx="10"/>
          </p:nvPr>
        </p:nvSpPr>
        <p:spPr/>
        <p:txBody>
          <a:bodyPr/>
          <a:lstStyle/>
          <a:p>
            <a:fld id="{6DF3D612-F13E-974E-9C92-3D35936F18B9}" type="slidenum">
              <a:rPr lang="en-US" smtClean="0"/>
              <a:t>‹#›</a:t>
            </a:fld>
            <a:endParaRPr lang="en-US"/>
          </a:p>
        </p:txBody>
      </p:sp>
      <p:sp>
        <p:nvSpPr>
          <p:cNvPr id="4" name="Footer Placeholder 3">
            <a:extLst>
              <a:ext uri="{FF2B5EF4-FFF2-40B4-BE49-F238E27FC236}">
                <a16:creationId xmlns:a16="http://schemas.microsoft.com/office/drawing/2014/main" id="{D281B028-3132-0CFE-8CC3-FC11BA49D4A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A40F34A4-6271-E77E-20C9-9FEE33F68AE8}"/>
              </a:ext>
            </a:extLst>
          </p:cNvPr>
          <p:cNvSpPr>
            <a:spLocks noGrp="1"/>
          </p:cNvSpPr>
          <p:nvPr>
            <p:ph type="dt" sz="half" idx="12"/>
          </p:nvPr>
        </p:nvSpPr>
        <p:spPr/>
        <p:txBody>
          <a:bodyPr/>
          <a:lstStyle/>
          <a:p>
            <a:fld id="{3F8EBDE5-E724-E446-A516-82200DED5DCE}" type="datetimeFigureOut">
              <a:rPr lang="en-US" smtClean="0"/>
              <a:t>4/7/25</a:t>
            </a:fld>
            <a:endParaRPr lang="en-US"/>
          </a:p>
        </p:txBody>
      </p:sp>
      <p:sp>
        <p:nvSpPr>
          <p:cNvPr id="6" name="Text Placeholder 7">
            <a:extLst>
              <a:ext uri="{FF2B5EF4-FFF2-40B4-BE49-F238E27FC236}">
                <a16:creationId xmlns:a16="http://schemas.microsoft.com/office/drawing/2014/main" id="{B813A970-6AF6-7998-886C-A7D2852BB778}"/>
              </a:ext>
            </a:extLst>
          </p:cNvPr>
          <p:cNvSpPr>
            <a:spLocks noGrp="1"/>
          </p:cNvSpPr>
          <p:nvPr>
            <p:ph type="body" sz="quarter" idx="25"/>
          </p:nvPr>
        </p:nvSpPr>
        <p:spPr>
          <a:xfrm>
            <a:off x="1480854" y="7111960"/>
            <a:ext cx="4208956" cy="928344"/>
          </a:xfrm>
        </p:spPr>
        <p:txBody>
          <a:bodyPr/>
          <a:lstStyle>
            <a:lvl1pPr algn="ctr">
              <a:defRPr sz="3600">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7" name="Content Placeholder 11">
            <a:extLst>
              <a:ext uri="{FF2B5EF4-FFF2-40B4-BE49-F238E27FC236}">
                <a16:creationId xmlns:a16="http://schemas.microsoft.com/office/drawing/2014/main" id="{0CB56D8B-E93F-61DF-4AC0-15597110D1E7}"/>
              </a:ext>
            </a:extLst>
          </p:cNvPr>
          <p:cNvSpPr>
            <a:spLocks noGrp="1"/>
          </p:cNvSpPr>
          <p:nvPr>
            <p:ph sz="quarter" idx="26"/>
          </p:nvPr>
        </p:nvSpPr>
        <p:spPr>
          <a:xfrm>
            <a:off x="1480855" y="3626383"/>
            <a:ext cx="4208958" cy="3118438"/>
          </a:xfrm>
        </p:spPr>
        <p:txBody>
          <a:bodyPr/>
          <a:lstStyle>
            <a:lvl5pPr marL="3657600" indent="0">
              <a:buNone/>
              <a:defRPr/>
            </a:lvl5pPr>
          </a:lstStyle>
          <a:p>
            <a:pPr lvl="0"/>
            <a:r>
              <a:rPr lang="en-US"/>
              <a:t>Click to edit Master text styles</a:t>
            </a:r>
          </a:p>
        </p:txBody>
      </p:sp>
      <p:sp>
        <p:nvSpPr>
          <p:cNvPr id="11" name="Text Placeholder 7">
            <a:extLst>
              <a:ext uri="{FF2B5EF4-FFF2-40B4-BE49-F238E27FC236}">
                <a16:creationId xmlns:a16="http://schemas.microsoft.com/office/drawing/2014/main" id="{3AA55128-C860-73B1-359B-CF162E5CAFD1}"/>
              </a:ext>
            </a:extLst>
          </p:cNvPr>
          <p:cNvSpPr>
            <a:spLocks noGrp="1"/>
          </p:cNvSpPr>
          <p:nvPr>
            <p:ph type="body" sz="quarter" idx="27"/>
          </p:nvPr>
        </p:nvSpPr>
        <p:spPr>
          <a:xfrm>
            <a:off x="1480854" y="8346484"/>
            <a:ext cx="4208956" cy="2666956"/>
          </a:xfrm>
        </p:spPr>
        <p:txBody>
          <a:bodyPr/>
          <a:lstStyle>
            <a:lvl1pPr algn="ctr">
              <a:lnSpc>
                <a:spcPct val="100000"/>
              </a:lnSpc>
              <a:defRPr sz="2800">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16" name="Text Placeholder 7">
            <a:extLst>
              <a:ext uri="{FF2B5EF4-FFF2-40B4-BE49-F238E27FC236}">
                <a16:creationId xmlns:a16="http://schemas.microsoft.com/office/drawing/2014/main" id="{EC98B8CE-6528-33DF-611B-7A721B282025}"/>
              </a:ext>
            </a:extLst>
          </p:cNvPr>
          <p:cNvSpPr>
            <a:spLocks noGrp="1"/>
          </p:cNvSpPr>
          <p:nvPr>
            <p:ph type="body" sz="quarter" idx="28"/>
          </p:nvPr>
        </p:nvSpPr>
        <p:spPr>
          <a:xfrm>
            <a:off x="7363176" y="7111960"/>
            <a:ext cx="4208956" cy="928344"/>
          </a:xfrm>
        </p:spPr>
        <p:txBody>
          <a:bodyPr/>
          <a:lstStyle>
            <a:lvl1pPr algn="ctr">
              <a:defRPr sz="3600">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20" name="Content Placeholder 11">
            <a:extLst>
              <a:ext uri="{FF2B5EF4-FFF2-40B4-BE49-F238E27FC236}">
                <a16:creationId xmlns:a16="http://schemas.microsoft.com/office/drawing/2014/main" id="{B2039A28-8C53-E7F9-3B3F-F10B8CF1ED6D}"/>
              </a:ext>
            </a:extLst>
          </p:cNvPr>
          <p:cNvSpPr>
            <a:spLocks noGrp="1"/>
          </p:cNvSpPr>
          <p:nvPr>
            <p:ph sz="quarter" idx="29"/>
          </p:nvPr>
        </p:nvSpPr>
        <p:spPr>
          <a:xfrm>
            <a:off x="7363177" y="3626383"/>
            <a:ext cx="4208958" cy="3118438"/>
          </a:xfrm>
        </p:spPr>
        <p:txBody>
          <a:bodyPr/>
          <a:lstStyle>
            <a:lvl5pPr marL="3657600" indent="0">
              <a:buNone/>
              <a:defRPr/>
            </a:lvl5pPr>
          </a:lstStyle>
          <a:p>
            <a:pPr lvl="0"/>
            <a:r>
              <a:rPr lang="en-US"/>
              <a:t>Click to edit Master text styles</a:t>
            </a:r>
          </a:p>
        </p:txBody>
      </p:sp>
      <p:sp>
        <p:nvSpPr>
          <p:cNvPr id="22" name="Text Placeholder 7">
            <a:extLst>
              <a:ext uri="{FF2B5EF4-FFF2-40B4-BE49-F238E27FC236}">
                <a16:creationId xmlns:a16="http://schemas.microsoft.com/office/drawing/2014/main" id="{D6AA8A76-B489-D7A7-BF3B-5C72E267D6B9}"/>
              </a:ext>
            </a:extLst>
          </p:cNvPr>
          <p:cNvSpPr>
            <a:spLocks noGrp="1"/>
          </p:cNvSpPr>
          <p:nvPr>
            <p:ph type="body" sz="quarter" idx="30"/>
          </p:nvPr>
        </p:nvSpPr>
        <p:spPr>
          <a:xfrm>
            <a:off x="7363176" y="8346484"/>
            <a:ext cx="4208956" cy="2666956"/>
          </a:xfrm>
        </p:spPr>
        <p:txBody>
          <a:bodyPr/>
          <a:lstStyle>
            <a:lvl1pPr algn="ctr">
              <a:defRPr sz="2800">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23" name="Text Placeholder 7">
            <a:extLst>
              <a:ext uri="{FF2B5EF4-FFF2-40B4-BE49-F238E27FC236}">
                <a16:creationId xmlns:a16="http://schemas.microsoft.com/office/drawing/2014/main" id="{E425781C-ED74-4709-8FD8-A0756914D474}"/>
              </a:ext>
            </a:extLst>
          </p:cNvPr>
          <p:cNvSpPr>
            <a:spLocks noGrp="1"/>
          </p:cNvSpPr>
          <p:nvPr>
            <p:ph type="body" sz="quarter" idx="31"/>
          </p:nvPr>
        </p:nvSpPr>
        <p:spPr>
          <a:xfrm>
            <a:off x="13245504" y="7111960"/>
            <a:ext cx="4208956" cy="928344"/>
          </a:xfrm>
        </p:spPr>
        <p:txBody>
          <a:bodyPr/>
          <a:lstStyle>
            <a:lvl1pPr algn="ctr">
              <a:defRPr sz="3600">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24" name="Content Placeholder 11">
            <a:extLst>
              <a:ext uri="{FF2B5EF4-FFF2-40B4-BE49-F238E27FC236}">
                <a16:creationId xmlns:a16="http://schemas.microsoft.com/office/drawing/2014/main" id="{BBB970FF-CE87-162C-2B44-98A836A43B6C}"/>
              </a:ext>
            </a:extLst>
          </p:cNvPr>
          <p:cNvSpPr>
            <a:spLocks noGrp="1"/>
          </p:cNvSpPr>
          <p:nvPr>
            <p:ph sz="quarter" idx="32"/>
          </p:nvPr>
        </p:nvSpPr>
        <p:spPr>
          <a:xfrm>
            <a:off x="13245505" y="3626383"/>
            <a:ext cx="4208958" cy="3118438"/>
          </a:xfrm>
        </p:spPr>
        <p:txBody>
          <a:bodyPr/>
          <a:lstStyle>
            <a:lvl5pPr marL="3657600" indent="0">
              <a:buNone/>
              <a:defRPr/>
            </a:lvl5pPr>
          </a:lstStyle>
          <a:p>
            <a:pPr lvl="0"/>
            <a:r>
              <a:rPr lang="en-US"/>
              <a:t>Click to edit Master text styles</a:t>
            </a:r>
          </a:p>
        </p:txBody>
      </p:sp>
      <p:sp>
        <p:nvSpPr>
          <p:cNvPr id="25" name="Text Placeholder 7">
            <a:extLst>
              <a:ext uri="{FF2B5EF4-FFF2-40B4-BE49-F238E27FC236}">
                <a16:creationId xmlns:a16="http://schemas.microsoft.com/office/drawing/2014/main" id="{DA44C95D-57DE-F60D-79A1-42696C017403}"/>
              </a:ext>
            </a:extLst>
          </p:cNvPr>
          <p:cNvSpPr>
            <a:spLocks noGrp="1"/>
          </p:cNvSpPr>
          <p:nvPr>
            <p:ph type="body" sz="quarter" idx="33"/>
          </p:nvPr>
        </p:nvSpPr>
        <p:spPr>
          <a:xfrm>
            <a:off x="13245504" y="8346484"/>
            <a:ext cx="4208956" cy="2666956"/>
          </a:xfrm>
        </p:spPr>
        <p:txBody>
          <a:bodyPr/>
          <a:lstStyle>
            <a:lvl1pPr algn="ctr">
              <a:defRPr sz="2800">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26" name="Text Placeholder 7">
            <a:extLst>
              <a:ext uri="{FF2B5EF4-FFF2-40B4-BE49-F238E27FC236}">
                <a16:creationId xmlns:a16="http://schemas.microsoft.com/office/drawing/2014/main" id="{9A3CDFCF-7D5C-C9D7-9A1A-C6511FCDB0D0}"/>
              </a:ext>
            </a:extLst>
          </p:cNvPr>
          <p:cNvSpPr>
            <a:spLocks noGrp="1"/>
          </p:cNvSpPr>
          <p:nvPr>
            <p:ph type="body" sz="quarter" idx="34"/>
          </p:nvPr>
        </p:nvSpPr>
        <p:spPr>
          <a:xfrm>
            <a:off x="19052416" y="7111960"/>
            <a:ext cx="4208956" cy="928344"/>
          </a:xfrm>
        </p:spPr>
        <p:txBody>
          <a:bodyPr/>
          <a:lstStyle>
            <a:lvl1pPr algn="ctr">
              <a:defRPr sz="3600">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27" name="Content Placeholder 11">
            <a:extLst>
              <a:ext uri="{FF2B5EF4-FFF2-40B4-BE49-F238E27FC236}">
                <a16:creationId xmlns:a16="http://schemas.microsoft.com/office/drawing/2014/main" id="{217F1CC0-DB95-B424-8484-649A77C5F3D4}"/>
              </a:ext>
            </a:extLst>
          </p:cNvPr>
          <p:cNvSpPr>
            <a:spLocks noGrp="1"/>
          </p:cNvSpPr>
          <p:nvPr>
            <p:ph sz="quarter" idx="35"/>
          </p:nvPr>
        </p:nvSpPr>
        <p:spPr>
          <a:xfrm>
            <a:off x="19052417" y="3626383"/>
            <a:ext cx="4208958" cy="3118438"/>
          </a:xfrm>
        </p:spPr>
        <p:txBody>
          <a:bodyPr/>
          <a:lstStyle>
            <a:lvl5pPr marL="3657600" indent="0">
              <a:buNone/>
              <a:defRPr/>
            </a:lvl5pPr>
          </a:lstStyle>
          <a:p>
            <a:pPr lvl="0"/>
            <a:r>
              <a:rPr lang="en-US"/>
              <a:t>Click to edit Master text styles</a:t>
            </a:r>
          </a:p>
        </p:txBody>
      </p:sp>
      <p:sp>
        <p:nvSpPr>
          <p:cNvPr id="28" name="Text Placeholder 7">
            <a:extLst>
              <a:ext uri="{FF2B5EF4-FFF2-40B4-BE49-F238E27FC236}">
                <a16:creationId xmlns:a16="http://schemas.microsoft.com/office/drawing/2014/main" id="{5EEEB8D6-6091-A15C-A3AF-8316AD6094DA}"/>
              </a:ext>
            </a:extLst>
          </p:cNvPr>
          <p:cNvSpPr>
            <a:spLocks noGrp="1"/>
          </p:cNvSpPr>
          <p:nvPr>
            <p:ph type="body" sz="quarter" idx="36"/>
          </p:nvPr>
        </p:nvSpPr>
        <p:spPr>
          <a:xfrm>
            <a:off x="19052416" y="8346484"/>
            <a:ext cx="4208956" cy="2666956"/>
          </a:xfrm>
        </p:spPr>
        <p:txBody>
          <a:bodyPr/>
          <a:lstStyle>
            <a:lvl1pPr algn="ctr">
              <a:defRPr sz="2800">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DEAB6698-F9B2-B2E3-720B-9718BBED7AE2}"/>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
        <p:nvSpPr>
          <p:cNvPr id="8" name="Text Placeholder 12">
            <a:extLst>
              <a:ext uri="{FF2B5EF4-FFF2-40B4-BE49-F238E27FC236}">
                <a16:creationId xmlns:a16="http://schemas.microsoft.com/office/drawing/2014/main" id="{FE2842B7-2F83-6B7E-749C-7CA28995B4AB}"/>
              </a:ext>
            </a:extLst>
          </p:cNvPr>
          <p:cNvSpPr>
            <a:spLocks noGrp="1"/>
          </p:cNvSpPr>
          <p:nvPr>
            <p:ph type="body" sz="quarter" idx="16" hasCustomPrompt="1"/>
          </p:nvPr>
        </p:nvSpPr>
        <p:spPr>
          <a:xfrm>
            <a:off x="1165224" y="1793132"/>
            <a:ext cx="22052984" cy="567000"/>
          </a:xfrm>
        </p:spPr>
        <p:txBody>
          <a:bodyPr/>
          <a:lstStyle>
            <a:lvl1pPr>
              <a:defRPr sz="4000">
                <a:solidFill>
                  <a:schemeClr val="tx2"/>
                </a:solidFill>
              </a:defRPr>
            </a:lvl1pPr>
          </a:lstStyle>
          <a:p>
            <a:pPr lvl="0"/>
            <a:r>
              <a:rPr lang="en-US"/>
              <a:t>Subtitle</a:t>
            </a:r>
          </a:p>
        </p:txBody>
      </p:sp>
    </p:spTree>
    <p:extLst>
      <p:ext uri="{BB962C8B-B14F-4D97-AF65-F5344CB8AC3E}">
        <p14:creationId xmlns:p14="http://schemas.microsoft.com/office/powerpoint/2010/main" val="38600538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categories w/ images_Horizont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99AE1E-A5A0-9491-2882-98CAED5704F4}"/>
              </a:ext>
            </a:extLst>
          </p:cNvPr>
          <p:cNvSpPr>
            <a:spLocks noGrp="1"/>
          </p:cNvSpPr>
          <p:nvPr>
            <p:ph type="sldNum" sz="quarter" idx="10"/>
          </p:nvPr>
        </p:nvSpPr>
        <p:spPr/>
        <p:txBody>
          <a:bodyPr/>
          <a:lstStyle/>
          <a:p>
            <a:fld id="{6DF3D612-F13E-974E-9C92-3D35936F18B9}" type="slidenum">
              <a:rPr lang="en-US" smtClean="0"/>
              <a:t>‹#›</a:t>
            </a:fld>
            <a:endParaRPr lang="en-US"/>
          </a:p>
        </p:txBody>
      </p:sp>
      <p:sp>
        <p:nvSpPr>
          <p:cNvPr id="4" name="Footer Placeholder 3">
            <a:extLst>
              <a:ext uri="{FF2B5EF4-FFF2-40B4-BE49-F238E27FC236}">
                <a16:creationId xmlns:a16="http://schemas.microsoft.com/office/drawing/2014/main" id="{D281B028-3132-0CFE-8CC3-FC11BA49D4A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A40F34A4-6271-E77E-20C9-9FEE33F68AE8}"/>
              </a:ext>
            </a:extLst>
          </p:cNvPr>
          <p:cNvSpPr>
            <a:spLocks noGrp="1"/>
          </p:cNvSpPr>
          <p:nvPr>
            <p:ph type="dt" sz="half" idx="12"/>
          </p:nvPr>
        </p:nvSpPr>
        <p:spPr/>
        <p:txBody>
          <a:bodyPr/>
          <a:lstStyle/>
          <a:p>
            <a:fld id="{3F8EBDE5-E724-E446-A516-82200DED5DCE}" type="datetimeFigureOut">
              <a:rPr lang="en-US" smtClean="0"/>
              <a:t>4/7/25</a:t>
            </a:fld>
            <a:endParaRPr lang="en-US"/>
          </a:p>
        </p:txBody>
      </p:sp>
      <p:sp>
        <p:nvSpPr>
          <p:cNvPr id="6" name="Rounded Rectangle 5">
            <a:extLst>
              <a:ext uri="{FF2B5EF4-FFF2-40B4-BE49-F238E27FC236}">
                <a16:creationId xmlns:a16="http://schemas.microsoft.com/office/drawing/2014/main" id="{0695B2D5-1D12-F62E-8B75-BC8F4D34F79D}"/>
              </a:ext>
            </a:extLst>
          </p:cNvPr>
          <p:cNvSpPr/>
          <p:nvPr/>
        </p:nvSpPr>
        <p:spPr>
          <a:xfrm>
            <a:off x="1197393" y="2937245"/>
            <a:ext cx="10858058" cy="4199474"/>
          </a:xfrm>
          <a:prstGeom prst="roundRect">
            <a:avLst>
              <a:gd name="adj" fmla="val 2456"/>
            </a:avLst>
          </a:prstGeom>
          <a:solidFill>
            <a:schemeClr val="bg1"/>
          </a:solidFill>
          <a:ln>
            <a:noFill/>
          </a:ln>
          <a:effectLst>
            <a:outerShdw blurRad="138570" dist="38100" dir="5400000" sx="100013" sy="100013" algn="ctr" rotWithShape="0">
              <a:schemeClr val="tx2">
                <a:alpha val="199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latin typeface="Helvetica" pitchFamily="2" charset="0"/>
            </a:endParaRPr>
          </a:p>
        </p:txBody>
      </p:sp>
      <p:sp>
        <p:nvSpPr>
          <p:cNvPr id="7" name="Text Placeholder 4">
            <a:extLst>
              <a:ext uri="{FF2B5EF4-FFF2-40B4-BE49-F238E27FC236}">
                <a16:creationId xmlns:a16="http://schemas.microsoft.com/office/drawing/2014/main" id="{47D68C2C-55C0-CC32-FDB3-DC3E6C529AE6}"/>
              </a:ext>
            </a:extLst>
          </p:cNvPr>
          <p:cNvSpPr>
            <a:spLocks noGrp="1"/>
          </p:cNvSpPr>
          <p:nvPr>
            <p:ph type="body" sz="quarter" idx="13" hasCustomPrompt="1"/>
          </p:nvPr>
        </p:nvSpPr>
        <p:spPr>
          <a:xfrm>
            <a:off x="1769422" y="3357832"/>
            <a:ext cx="9703260" cy="567000"/>
          </a:xfrm>
        </p:spPr>
        <p:txBody>
          <a:bodyPr/>
          <a:lstStyle>
            <a:lvl1pPr>
              <a:defRPr>
                <a:solidFill>
                  <a:schemeClr val="tx1"/>
                </a:solidFill>
              </a:defRPr>
            </a:lvl1pPr>
          </a:lstStyle>
          <a:p>
            <a:r>
              <a:rPr lang="en-US"/>
              <a:t>Headline</a:t>
            </a:r>
          </a:p>
        </p:txBody>
      </p:sp>
      <p:sp>
        <p:nvSpPr>
          <p:cNvPr id="10" name="Picture Placeholder 40">
            <a:extLst>
              <a:ext uri="{FF2B5EF4-FFF2-40B4-BE49-F238E27FC236}">
                <a16:creationId xmlns:a16="http://schemas.microsoft.com/office/drawing/2014/main" id="{032D83E6-0764-DD33-B757-197E9F2CF2DE}"/>
              </a:ext>
            </a:extLst>
          </p:cNvPr>
          <p:cNvSpPr>
            <a:spLocks noGrp="1"/>
          </p:cNvSpPr>
          <p:nvPr>
            <p:ph type="pic" sz="quarter" idx="21"/>
          </p:nvPr>
        </p:nvSpPr>
        <p:spPr>
          <a:xfrm>
            <a:off x="1769422" y="4215949"/>
            <a:ext cx="9703260" cy="2545718"/>
          </a:xfrm>
        </p:spPr>
        <p:txBody>
          <a:bodyPr/>
          <a:lstStyle/>
          <a:p>
            <a:r>
              <a:rPr lang="en-US"/>
              <a:t>Click icon to add picture</a:t>
            </a:r>
          </a:p>
        </p:txBody>
      </p:sp>
      <p:sp>
        <p:nvSpPr>
          <p:cNvPr id="11" name="Rounded Rectangle 10">
            <a:extLst>
              <a:ext uri="{FF2B5EF4-FFF2-40B4-BE49-F238E27FC236}">
                <a16:creationId xmlns:a16="http://schemas.microsoft.com/office/drawing/2014/main" id="{6BAD71F5-62E9-21B8-41E9-BD9C2BD6679C}"/>
              </a:ext>
            </a:extLst>
          </p:cNvPr>
          <p:cNvSpPr/>
          <p:nvPr/>
        </p:nvSpPr>
        <p:spPr>
          <a:xfrm>
            <a:off x="12305105" y="2937245"/>
            <a:ext cx="10858058" cy="4199474"/>
          </a:xfrm>
          <a:prstGeom prst="roundRect">
            <a:avLst>
              <a:gd name="adj" fmla="val 2456"/>
            </a:avLst>
          </a:prstGeom>
          <a:solidFill>
            <a:schemeClr val="bg1"/>
          </a:solidFill>
          <a:ln>
            <a:noFill/>
          </a:ln>
          <a:effectLst>
            <a:outerShdw blurRad="138570" dist="38100" dir="5400000" sx="100013" sy="100013" algn="ctr" rotWithShape="0">
              <a:schemeClr val="tx2">
                <a:alpha val="199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latin typeface="Helvetica" pitchFamily="2" charset="0"/>
            </a:endParaRPr>
          </a:p>
        </p:txBody>
      </p:sp>
      <p:sp>
        <p:nvSpPr>
          <p:cNvPr id="12" name="Text Placeholder 4">
            <a:extLst>
              <a:ext uri="{FF2B5EF4-FFF2-40B4-BE49-F238E27FC236}">
                <a16:creationId xmlns:a16="http://schemas.microsoft.com/office/drawing/2014/main" id="{81B44286-99A8-ED39-098F-9ACA047C295E}"/>
              </a:ext>
            </a:extLst>
          </p:cNvPr>
          <p:cNvSpPr>
            <a:spLocks noGrp="1"/>
          </p:cNvSpPr>
          <p:nvPr>
            <p:ph type="body" sz="quarter" idx="22" hasCustomPrompt="1"/>
          </p:nvPr>
        </p:nvSpPr>
        <p:spPr>
          <a:xfrm>
            <a:off x="12877134" y="3357832"/>
            <a:ext cx="9703260" cy="567000"/>
          </a:xfrm>
        </p:spPr>
        <p:txBody>
          <a:bodyPr/>
          <a:lstStyle>
            <a:lvl1pPr>
              <a:defRPr>
                <a:solidFill>
                  <a:schemeClr val="tx1"/>
                </a:solidFill>
              </a:defRPr>
            </a:lvl1pPr>
          </a:lstStyle>
          <a:p>
            <a:r>
              <a:rPr lang="en-US"/>
              <a:t>Headline</a:t>
            </a:r>
          </a:p>
        </p:txBody>
      </p:sp>
      <p:sp>
        <p:nvSpPr>
          <p:cNvPr id="13" name="Picture Placeholder 40">
            <a:extLst>
              <a:ext uri="{FF2B5EF4-FFF2-40B4-BE49-F238E27FC236}">
                <a16:creationId xmlns:a16="http://schemas.microsoft.com/office/drawing/2014/main" id="{0D846BAE-8DCE-772C-40FB-A87C215B46BC}"/>
              </a:ext>
            </a:extLst>
          </p:cNvPr>
          <p:cNvSpPr>
            <a:spLocks noGrp="1"/>
          </p:cNvSpPr>
          <p:nvPr>
            <p:ph type="pic" sz="quarter" idx="23"/>
          </p:nvPr>
        </p:nvSpPr>
        <p:spPr>
          <a:xfrm>
            <a:off x="12877134" y="4215949"/>
            <a:ext cx="9703260" cy="2545718"/>
          </a:xfrm>
        </p:spPr>
        <p:txBody>
          <a:bodyPr/>
          <a:lstStyle/>
          <a:p>
            <a:r>
              <a:rPr lang="en-US"/>
              <a:t>Click icon to add picture</a:t>
            </a:r>
          </a:p>
        </p:txBody>
      </p:sp>
      <p:sp>
        <p:nvSpPr>
          <p:cNvPr id="14" name="Rounded Rectangle 13">
            <a:extLst>
              <a:ext uri="{FF2B5EF4-FFF2-40B4-BE49-F238E27FC236}">
                <a16:creationId xmlns:a16="http://schemas.microsoft.com/office/drawing/2014/main" id="{864A940E-B702-E328-3867-7E7911E7D355}"/>
              </a:ext>
            </a:extLst>
          </p:cNvPr>
          <p:cNvSpPr/>
          <p:nvPr/>
        </p:nvSpPr>
        <p:spPr>
          <a:xfrm>
            <a:off x="1197393" y="7389323"/>
            <a:ext cx="10858058" cy="4199474"/>
          </a:xfrm>
          <a:prstGeom prst="roundRect">
            <a:avLst>
              <a:gd name="adj" fmla="val 2456"/>
            </a:avLst>
          </a:prstGeom>
          <a:solidFill>
            <a:schemeClr val="bg1"/>
          </a:solidFill>
          <a:ln>
            <a:noFill/>
          </a:ln>
          <a:effectLst>
            <a:outerShdw blurRad="138570" dist="38100" dir="5400000" sx="100013" sy="100013" algn="ctr" rotWithShape="0">
              <a:schemeClr val="tx2">
                <a:alpha val="199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latin typeface="Helvetica" pitchFamily="2" charset="0"/>
            </a:endParaRPr>
          </a:p>
        </p:txBody>
      </p:sp>
      <p:sp>
        <p:nvSpPr>
          <p:cNvPr id="22" name="Text Placeholder 4">
            <a:extLst>
              <a:ext uri="{FF2B5EF4-FFF2-40B4-BE49-F238E27FC236}">
                <a16:creationId xmlns:a16="http://schemas.microsoft.com/office/drawing/2014/main" id="{0C6D2590-909C-4B0C-083A-83CD9EB87BEA}"/>
              </a:ext>
            </a:extLst>
          </p:cNvPr>
          <p:cNvSpPr>
            <a:spLocks noGrp="1"/>
          </p:cNvSpPr>
          <p:nvPr>
            <p:ph type="body" sz="quarter" idx="24" hasCustomPrompt="1"/>
          </p:nvPr>
        </p:nvSpPr>
        <p:spPr>
          <a:xfrm>
            <a:off x="1769422" y="7809910"/>
            <a:ext cx="9703260" cy="567000"/>
          </a:xfrm>
        </p:spPr>
        <p:txBody>
          <a:bodyPr/>
          <a:lstStyle>
            <a:lvl1pPr>
              <a:defRPr>
                <a:solidFill>
                  <a:schemeClr val="tx1"/>
                </a:solidFill>
              </a:defRPr>
            </a:lvl1pPr>
          </a:lstStyle>
          <a:p>
            <a:r>
              <a:rPr lang="en-US"/>
              <a:t>Headline</a:t>
            </a:r>
          </a:p>
        </p:txBody>
      </p:sp>
      <p:sp>
        <p:nvSpPr>
          <p:cNvPr id="23" name="Picture Placeholder 40">
            <a:extLst>
              <a:ext uri="{FF2B5EF4-FFF2-40B4-BE49-F238E27FC236}">
                <a16:creationId xmlns:a16="http://schemas.microsoft.com/office/drawing/2014/main" id="{BE1E6674-2A54-C5AF-4A19-F87DC357DE56}"/>
              </a:ext>
            </a:extLst>
          </p:cNvPr>
          <p:cNvSpPr>
            <a:spLocks noGrp="1"/>
          </p:cNvSpPr>
          <p:nvPr>
            <p:ph type="pic" sz="quarter" idx="25"/>
          </p:nvPr>
        </p:nvSpPr>
        <p:spPr>
          <a:xfrm>
            <a:off x="1769422" y="8668027"/>
            <a:ext cx="9703260" cy="2545718"/>
          </a:xfrm>
        </p:spPr>
        <p:txBody>
          <a:bodyPr/>
          <a:lstStyle/>
          <a:p>
            <a:r>
              <a:rPr lang="en-US"/>
              <a:t>Click icon to add picture</a:t>
            </a:r>
          </a:p>
        </p:txBody>
      </p:sp>
      <p:sp>
        <p:nvSpPr>
          <p:cNvPr id="24" name="Rounded Rectangle 23">
            <a:extLst>
              <a:ext uri="{FF2B5EF4-FFF2-40B4-BE49-F238E27FC236}">
                <a16:creationId xmlns:a16="http://schemas.microsoft.com/office/drawing/2014/main" id="{A62F5758-5420-0D36-B0B7-C34FF6628D47}"/>
              </a:ext>
            </a:extLst>
          </p:cNvPr>
          <p:cNvSpPr/>
          <p:nvPr/>
        </p:nvSpPr>
        <p:spPr>
          <a:xfrm>
            <a:off x="12305105" y="7389323"/>
            <a:ext cx="10858058" cy="4199474"/>
          </a:xfrm>
          <a:prstGeom prst="roundRect">
            <a:avLst>
              <a:gd name="adj" fmla="val 2456"/>
            </a:avLst>
          </a:prstGeom>
          <a:solidFill>
            <a:schemeClr val="bg1"/>
          </a:solidFill>
          <a:ln>
            <a:noFill/>
          </a:ln>
          <a:effectLst>
            <a:outerShdw blurRad="138570" dist="38100" dir="5400000" sx="100013" sy="100013" algn="ctr" rotWithShape="0">
              <a:schemeClr val="tx2">
                <a:alpha val="1990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a:latin typeface="Helvetica" pitchFamily="2" charset="0"/>
            </a:endParaRPr>
          </a:p>
        </p:txBody>
      </p:sp>
      <p:sp>
        <p:nvSpPr>
          <p:cNvPr id="25" name="Text Placeholder 4">
            <a:extLst>
              <a:ext uri="{FF2B5EF4-FFF2-40B4-BE49-F238E27FC236}">
                <a16:creationId xmlns:a16="http://schemas.microsoft.com/office/drawing/2014/main" id="{6B808B1F-4990-EFE1-48F7-0F2BFAB9F1F8}"/>
              </a:ext>
            </a:extLst>
          </p:cNvPr>
          <p:cNvSpPr>
            <a:spLocks noGrp="1"/>
          </p:cNvSpPr>
          <p:nvPr>
            <p:ph type="body" sz="quarter" idx="26" hasCustomPrompt="1"/>
          </p:nvPr>
        </p:nvSpPr>
        <p:spPr>
          <a:xfrm>
            <a:off x="12877134" y="7809910"/>
            <a:ext cx="9703260" cy="567000"/>
          </a:xfrm>
        </p:spPr>
        <p:txBody>
          <a:bodyPr/>
          <a:lstStyle>
            <a:lvl1pPr>
              <a:defRPr>
                <a:solidFill>
                  <a:schemeClr val="tx1"/>
                </a:solidFill>
              </a:defRPr>
            </a:lvl1pPr>
          </a:lstStyle>
          <a:p>
            <a:r>
              <a:rPr lang="en-US"/>
              <a:t>Headline</a:t>
            </a:r>
          </a:p>
        </p:txBody>
      </p:sp>
      <p:sp>
        <p:nvSpPr>
          <p:cNvPr id="26" name="Picture Placeholder 40">
            <a:extLst>
              <a:ext uri="{FF2B5EF4-FFF2-40B4-BE49-F238E27FC236}">
                <a16:creationId xmlns:a16="http://schemas.microsoft.com/office/drawing/2014/main" id="{EC2F7C2B-6690-0A3A-3ACE-47FF74CF687E}"/>
              </a:ext>
            </a:extLst>
          </p:cNvPr>
          <p:cNvSpPr>
            <a:spLocks noGrp="1"/>
          </p:cNvSpPr>
          <p:nvPr>
            <p:ph type="pic" sz="quarter" idx="27"/>
          </p:nvPr>
        </p:nvSpPr>
        <p:spPr>
          <a:xfrm>
            <a:off x="12877134" y="8668027"/>
            <a:ext cx="9703260" cy="2545718"/>
          </a:xfrm>
        </p:spPr>
        <p:txBody>
          <a:bodyPr/>
          <a:lstStyle/>
          <a:p>
            <a:r>
              <a:rPr lang="en-US"/>
              <a:t>Click icon to add picture</a:t>
            </a:r>
          </a:p>
        </p:txBody>
      </p:sp>
      <p:sp>
        <p:nvSpPr>
          <p:cNvPr id="27" name="Title 1">
            <a:extLst>
              <a:ext uri="{FF2B5EF4-FFF2-40B4-BE49-F238E27FC236}">
                <a16:creationId xmlns:a16="http://schemas.microsoft.com/office/drawing/2014/main" id="{1D869B9D-D688-1187-C48A-5F2B24781586}"/>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
        <p:nvSpPr>
          <p:cNvPr id="28" name="Text Placeholder 12">
            <a:extLst>
              <a:ext uri="{FF2B5EF4-FFF2-40B4-BE49-F238E27FC236}">
                <a16:creationId xmlns:a16="http://schemas.microsoft.com/office/drawing/2014/main" id="{0A4737CA-4938-9E11-C086-8C86B4468512}"/>
              </a:ext>
            </a:extLst>
          </p:cNvPr>
          <p:cNvSpPr>
            <a:spLocks noGrp="1"/>
          </p:cNvSpPr>
          <p:nvPr>
            <p:ph type="body" sz="quarter" idx="16" hasCustomPrompt="1"/>
          </p:nvPr>
        </p:nvSpPr>
        <p:spPr>
          <a:xfrm>
            <a:off x="1165224" y="1793132"/>
            <a:ext cx="22052984" cy="567000"/>
          </a:xfrm>
        </p:spPr>
        <p:txBody>
          <a:bodyPr/>
          <a:lstStyle>
            <a:lvl1pPr>
              <a:defRPr sz="4000">
                <a:solidFill>
                  <a:schemeClr val="tx2"/>
                </a:solidFill>
              </a:defRPr>
            </a:lvl1pPr>
          </a:lstStyle>
          <a:p>
            <a:pPr lvl="0"/>
            <a:r>
              <a:rPr lang="en-US"/>
              <a:t>Subtitle</a:t>
            </a:r>
          </a:p>
        </p:txBody>
      </p:sp>
    </p:spTree>
    <p:extLst>
      <p:ext uri="{BB962C8B-B14F-4D97-AF65-F5344CB8AC3E}">
        <p14:creationId xmlns:p14="http://schemas.microsoft.com/office/powerpoint/2010/main" val="16226504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line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253CFA-5589-FED2-7B97-0F419CD9417C}"/>
              </a:ext>
            </a:extLst>
          </p:cNvPr>
          <p:cNvSpPr>
            <a:spLocks noGrp="1"/>
          </p:cNvSpPr>
          <p:nvPr>
            <p:ph type="sldNum" sz="quarter" idx="10"/>
          </p:nvPr>
        </p:nvSpPr>
        <p:spPr/>
        <p:txBody>
          <a:bodyPr/>
          <a:lstStyle/>
          <a:p>
            <a:fld id="{6DF3D612-F13E-974E-9C92-3D35936F18B9}" type="slidenum">
              <a:rPr lang="en-US" smtClean="0"/>
              <a:t>‹#›</a:t>
            </a:fld>
            <a:endParaRPr lang="en-US"/>
          </a:p>
        </p:txBody>
      </p:sp>
      <p:sp>
        <p:nvSpPr>
          <p:cNvPr id="4" name="Footer Placeholder 3">
            <a:extLst>
              <a:ext uri="{FF2B5EF4-FFF2-40B4-BE49-F238E27FC236}">
                <a16:creationId xmlns:a16="http://schemas.microsoft.com/office/drawing/2014/main" id="{437F99BE-F838-7E0C-B5F1-4A3EF899C4E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28B832-9E0A-3761-6FE2-ED4C7961A2A7}"/>
              </a:ext>
            </a:extLst>
          </p:cNvPr>
          <p:cNvSpPr>
            <a:spLocks noGrp="1"/>
          </p:cNvSpPr>
          <p:nvPr>
            <p:ph type="dt" sz="half" idx="12"/>
          </p:nvPr>
        </p:nvSpPr>
        <p:spPr/>
        <p:txBody>
          <a:bodyPr/>
          <a:lstStyle/>
          <a:p>
            <a:fld id="{3F8EBDE5-E724-E446-A516-82200DED5DCE}" type="datetimeFigureOut">
              <a:rPr lang="en-US" smtClean="0"/>
              <a:t>4/7/25</a:t>
            </a:fld>
            <a:endParaRPr lang="en-US"/>
          </a:p>
        </p:txBody>
      </p:sp>
      <p:sp>
        <p:nvSpPr>
          <p:cNvPr id="9" name="Picture Placeholder 8">
            <a:extLst>
              <a:ext uri="{FF2B5EF4-FFF2-40B4-BE49-F238E27FC236}">
                <a16:creationId xmlns:a16="http://schemas.microsoft.com/office/drawing/2014/main" id="{48722230-2996-ED55-1373-1CFD722782BE}"/>
              </a:ext>
            </a:extLst>
          </p:cNvPr>
          <p:cNvSpPr>
            <a:spLocks noGrp="1"/>
          </p:cNvSpPr>
          <p:nvPr>
            <p:ph type="pic" sz="quarter" idx="13"/>
          </p:nvPr>
        </p:nvSpPr>
        <p:spPr>
          <a:xfrm>
            <a:off x="1165227" y="2774951"/>
            <a:ext cx="22053550" cy="8616950"/>
          </a:xfrm>
        </p:spPr>
        <p:txBody>
          <a:bodyPr/>
          <a:lstStyle/>
          <a:p>
            <a:r>
              <a:rPr lang="en-US"/>
              <a:t>Click icon to add picture</a:t>
            </a:r>
          </a:p>
        </p:txBody>
      </p:sp>
      <p:sp>
        <p:nvSpPr>
          <p:cNvPr id="2" name="Title 1">
            <a:extLst>
              <a:ext uri="{FF2B5EF4-FFF2-40B4-BE49-F238E27FC236}">
                <a16:creationId xmlns:a16="http://schemas.microsoft.com/office/drawing/2014/main" id="{119BEA8B-1C71-23AB-22AA-9521A2C9CDD0}"/>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
        <p:nvSpPr>
          <p:cNvPr id="6" name="Text Placeholder 12">
            <a:extLst>
              <a:ext uri="{FF2B5EF4-FFF2-40B4-BE49-F238E27FC236}">
                <a16:creationId xmlns:a16="http://schemas.microsoft.com/office/drawing/2014/main" id="{8A80BB3F-3B02-A756-D4E6-AFD8557F66C0}"/>
              </a:ext>
            </a:extLst>
          </p:cNvPr>
          <p:cNvSpPr>
            <a:spLocks noGrp="1"/>
          </p:cNvSpPr>
          <p:nvPr>
            <p:ph type="body" sz="quarter" idx="16" hasCustomPrompt="1"/>
          </p:nvPr>
        </p:nvSpPr>
        <p:spPr>
          <a:xfrm>
            <a:off x="1165224" y="1793132"/>
            <a:ext cx="22052984" cy="567000"/>
          </a:xfrm>
        </p:spPr>
        <p:txBody>
          <a:bodyPr/>
          <a:lstStyle>
            <a:lvl1pPr>
              <a:defRPr sz="4000">
                <a:solidFill>
                  <a:schemeClr val="tx2"/>
                </a:solidFill>
              </a:defRPr>
            </a:lvl1pPr>
          </a:lstStyle>
          <a:p>
            <a:pPr lvl="0"/>
            <a:r>
              <a:rPr lang="en-US"/>
              <a:t>Subtitle</a:t>
            </a:r>
          </a:p>
        </p:txBody>
      </p:sp>
    </p:spTree>
    <p:extLst>
      <p:ext uri="{BB962C8B-B14F-4D97-AF65-F5344CB8AC3E}">
        <p14:creationId xmlns:p14="http://schemas.microsoft.com/office/powerpoint/2010/main" val="1486854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line with two columns of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DDFFC9-1724-B1E2-B1D0-DCBF8B625502}"/>
              </a:ext>
            </a:extLst>
          </p:cNvPr>
          <p:cNvSpPr>
            <a:spLocks noGrp="1"/>
          </p:cNvSpPr>
          <p:nvPr>
            <p:ph type="sldNum" sz="quarter" idx="10"/>
          </p:nvPr>
        </p:nvSpPr>
        <p:spPr/>
        <p:txBody>
          <a:bodyPr/>
          <a:lstStyle/>
          <a:p>
            <a:fld id="{6DF3D612-F13E-974E-9C92-3D35936F18B9}" type="slidenum">
              <a:rPr lang="en-US" smtClean="0"/>
              <a:t>‹#›</a:t>
            </a:fld>
            <a:endParaRPr lang="en-US"/>
          </a:p>
        </p:txBody>
      </p:sp>
      <p:sp>
        <p:nvSpPr>
          <p:cNvPr id="4" name="Footer Placeholder 3">
            <a:extLst>
              <a:ext uri="{FF2B5EF4-FFF2-40B4-BE49-F238E27FC236}">
                <a16:creationId xmlns:a16="http://schemas.microsoft.com/office/drawing/2014/main" id="{2D629817-DFD2-B574-C509-CD4D8E597FE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BB66840-05DB-97C9-A858-CD1A7C979050}"/>
              </a:ext>
            </a:extLst>
          </p:cNvPr>
          <p:cNvSpPr>
            <a:spLocks noGrp="1"/>
          </p:cNvSpPr>
          <p:nvPr>
            <p:ph type="dt" sz="half" idx="12"/>
          </p:nvPr>
        </p:nvSpPr>
        <p:spPr/>
        <p:txBody>
          <a:bodyPr/>
          <a:lstStyle/>
          <a:p>
            <a:fld id="{3F8EBDE5-E724-E446-A516-82200DED5DCE}" type="datetimeFigureOut">
              <a:rPr lang="en-US" smtClean="0"/>
              <a:t>4/7/25</a:t>
            </a:fld>
            <a:endParaRPr lang="en-US"/>
          </a:p>
        </p:txBody>
      </p:sp>
      <p:sp>
        <p:nvSpPr>
          <p:cNvPr id="7" name="Text Placeholder 6">
            <a:extLst>
              <a:ext uri="{FF2B5EF4-FFF2-40B4-BE49-F238E27FC236}">
                <a16:creationId xmlns:a16="http://schemas.microsoft.com/office/drawing/2014/main" id="{CB056EE3-103A-E1FA-47DF-A920F2B4A5F7}"/>
              </a:ext>
            </a:extLst>
          </p:cNvPr>
          <p:cNvSpPr>
            <a:spLocks noGrp="1"/>
          </p:cNvSpPr>
          <p:nvPr>
            <p:ph type="body" sz="quarter" idx="13"/>
          </p:nvPr>
        </p:nvSpPr>
        <p:spPr>
          <a:xfrm>
            <a:off x="1165228" y="2671327"/>
            <a:ext cx="10783848" cy="8809474"/>
          </a:xfrm>
        </p:spPr>
        <p:txBody>
          <a:bodyPr/>
          <a:lstStyle>
            <a:lvl1pPr>
              <a:lnSpc>
                <a:spcPct val="150000"/>
              </a:lnSpc>
              <a:defRPr>
                <a:solidFill>
                  <a:schemeClr val="tx2"/>
                </a:solidFill>
              </a:defRPr>
            </a:lvl1pPr>
            <a:lvl2pPr>
              <a:lnSpc>
                <a:spcPct val="150000"/>
              </a:lnSpc>
              <a:defRPr>
                <a:solidFill>
                  <a:schemeClr val="tx2"/>
                </a:solidFill>
              </a:defRPr>
            </a:lvl2pPr>
            <a:lvl3pPr>
              <a:lnSpc>
                <a:spcPct val="150000"/>
              </a:lnSpc>
              <a:defRPr>
                <a:solidFill>
                  <a:schemeClr val="tx2"/>
                </a:solidFill>
              </a:defRPr>
            </a:lvl3pPr>
            <a:lvl4pPr>
              <a:lnSpc>
                <a:spcPct val="150000"/>
              </a:lnSpc>
              <a:defRPr>
                <a:solidFill>
                  <a:schemeClr val="tx2"/>
                </a:solidFill>
              </a:defRPr>
            </a:lvl4pPr>
            <a:lvl5pPr>
              <a:lnSpc>
                <a:spcPct val="15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DF70D405-F489-0AC5-47E3-4134DBD94588}"/>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
        <p:nvSpPr>
          <p:cNvPr id="10" name="Text Placeholder 12">
            <a:extLst>
              <a:ext uri="{FF2B5EF4-FFF2-40B4-BE49-F238E27FC236}">
                <a16:creationId xmlns:a16="http://schemas.microsoft.com/office/drawing/2014/main" id="{01744406-B9CB-A039-237C-452FAE173952}"/>
              </a:ext>
            </a:extLst>
          </p:cNvPr>
          <p:cNvSpPr>
            <a:spLocks noGrp="1"/>
          </p:cNvSpPr>
          <p:nvPr>
            <p:ph type="body" sz="quarter" idx="16" hasCustomPrompt="1"/>
          </p:nvPr>
        </p:nvSpPr>
        <p:spPr>
          <a:xfrm>
            <a:off x="1165224" y="1793132"/>
            <a:ext cx="22052984" cy="567000"/>
          </a:xfrm>
        </p:spPr>
        <p:txBody>
          <a:bodyPr/>
          <a:lstStyle>
            <a:lvl1pPr>
              <a:defRPr sz="4000">
                <a:solidFill>
                  <a:schemeClr val="tx2"/>
                </a:solidFill>
              </a:defRPr>
            </a:lvl1pPr>
          </a:lstStyle>
          <a:p>
            <a:pPr lvl="0"/>
            <a:r>
              <a:rPr lang="en-US"/>
              <a:t>Subtitle</a:t>
            </a:r>
          </a:p>
        </p:txBody>
      </p:sp>
      <p:sp>
        <p:nvSpPr>
          <p:cNvPr id="6" name="Text Placeholder 6">
            <a:extLst>
              <a:ext uri="{FF2B5EF4-FFF2-40B4-BE49-F238E27FC236}">
                <a16:creationId xmlns:a16="http://schemas.microsoft.com/office/drawing/2014/main" id="{F5A6AE26-D2BC-5F47-27C0-7D407DABC0CA}"/>
              </a:ext>
            </a:extLst>
          </p:cNvPr>
          <p:cNvSpPr>
            <a:spLocks noGrp="1"/>
          </p:cNvSpPr>
          <p:nvPr>
            <p:ph type="body" sz="quarter" idx="17"/>
          </p:nvPr>
        </p:nvSpPr>
        <p:spPr>
          <a:xfrm>
            <a:off x="12426786" y="2671327"/>
            <a:ext cx="10783848" cy="8809474"/>
          </a:xfr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3611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411018-3910-9FB5-9D48-73FB70206C42}"/>
              </a:ext>
            </a:extLst>
          </p:cNvPr>
          <p:cNvSpPr>
            <a:spLocks noGrp="1"/>
          </p:cNvSpPr>
          <p:nvPr>
            <p:ph type="sldNum" sz="quarter" idx="10"/>
          </p:nvPr>
        </p:nvSpPr>
        <p:spPr/>
        <p:txBody>
          <a:bodyPr/>
          <a:lstStyle/>
          <a:p>
            <a:fld id="{6DF3D612-F13E-974E-9C92-3D35936F18B9}" type="slidenum">
              <a:rPr lang="en-US" smtClean="0"/>
              <a:t>‹#›</a:t>
            </a:fld>
            <a:endParaRPr lang="en-US"/>
          </a:p>
        </p:txBody>
      </p:sp>
      <p:sp>
        <p:nvSpPr>
          <p:cNvPr id="4" name="Footer Placeholder 3">
            <a:extLst>
              <a:ext uri="{FF2B5EF4-FFF2-40B4-BE49-F238E27FC236}">
                <a16:creationId xmlns:a16="http://schemas.microsoft.com/office/drawing/2014/main" id="{583629B3-8A42-325C-CA17-7212CB045F4B}"/>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FB87BC8-4E50-9C5F-770D-4D2F25483E66}"/>
              </a:ext>
            </a:extLst>
          </p:cNvPr>
          <p:cNvSpPr>
            <a:spLocks noGrp="1"/>
          </p:cNvSpPr>
          <p:nvPr>
            <p:ph type="dt" sz="half" idx="12"/>
          </p:nvPr>
        </p:nvSpPr>
        <p:spPr/>
        <p:txBody>
          <a:bodyPr/>
          <a:lstStyle/>
          <a:p>
            <a:fld id="{3F8EBDE5-E724-E446-A516-82200DED5DCE}" type="datetimeFigureOut">
              <a:rPr lang="en-US" smtClean="0"/>
              <a:t>4/7/25</a:t>
            </a:fld>
            <a:endParaRPr lang="en-US"/>
          </a:p>
        </p:txBody>
      </p:sp>
      <p:sp>
        <p:nvSpPr>
          <p:cNvPr id="7" name="Text Placeholder 6">
            <a:extLst>
              <a:ext uri="{FF2B5EF4-FFF2-40B4-BE49-F238E27FC236}">
                <a16:creationId xmlns:a16="http://schemas.microsoft.com/office/drawing/2014/main" id="{A5E516B4-BA03-CC75-D5F7-772094BA8720}"/>
              </a:ext>
            </a:extLst>
          </p:cNvPr>
          <p:cNvSpPr>
            <a:spLocks noGrp="1"/>
          </p:cNvSpPr>
          <p:nvPr>
            <p:ph type="body" sz="quarter" idx="13" hasCustomPrompt="1"/>
          </p:nvPr>
        </p:nvSpPr>
        <p:spPr>
          <a:xfrm>
            <a:off x="1156274" y="5785538"/>
            <a:ext cx="10284508" cy="567000"/>
          </a:xfrm>
        </p:spPr>
        <p:txBody>
          <a:bodyPr/>
          <a:lstStyle>
            <a:lvl1pPr>
              <a:defRPr sz="2800" b="0" i="0">
                <a:solidFill>
                  <a:schemeClr val="tx2"/>
                </a:solidFill>
                <a:latin typeface="Helvetica" pitchFamily="2" charset="0"/>
              </a:defRPr>
            </a:lvl1pPr>
          </a:lstStyle>
          <a:p>
            <a:pPr lvl="0"/>
            <a:r>
              <a:rPr lang="en-US"/>
              <a:t>Title</a:t>
            </a:r>
          </a:p>
        </p:txBody>
      </p:sp>
      <p:sp>
        <p:nvSpPr>
          <p:cNvPr id="14" name="Text Placeholder 13">
            <a:extLst>
              <a:ext uri="{FF2B5EF4-FFF2-40B4-BE49-F238E27FC236}">
                <a16:creationId xmlns:a16="http://schemas.microsoft.com/office/drawing/2014/main" id="{608E1498-7CCC-DD72-395B-DB4FAB2FFEA4}"/>
              </a:ext>
            </a:extLst>
          </p:cNvPr>
          <p:cNvSpPr>
            <a:spLocks noGrp="1"/>
          </p:cNvSpPr>
          <p:nvPr>
            <p:ph type="body" sz="quarter" idx="17" hasCustomPrompt="1"/>
          </p:nvPr>
        </p:nvSpPr>
        <p:spPr>
          <a:xfrm>
            <a:off x="1156229" y="9143907"/>
            <a:ext cx="10284554" cy="578094"/>
          </a:xfrm>
        </p:spPr>
        <p:txBody>
          <a:bodyPr/>
          <a:lstStyle>
            <a:lvl1pPr algn="l">
              <a:defRPr sz="2800">
                <a:solidFill>
                  <a:schemeClr val="accent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a:t>Website </a:t>
            </a:r>
          </a:p>
        </p:txBody>
      </p:sp>
      <p:sp>
        <p:nvSpPr>
          <p:cNvPr id="15" name="TextBox 14">
            <a:extLst>
              <a:ext uri="{FF2B5EF4-FFF2-40B4-BE49-F238E27FC236}">
                <a16:creationId xmlns:a16="http://schemas.microsoft.com/office/drawing/2014/main" id="{AC66D8A6-6913-3F0D-EFAA-FCD80C74E522}"/>
              </a:ext>
            </a:extLst>
          </p:cNvPr>
          <p:cNvSpPr txBox="1"/>
          <p:nvPr/>
        </p:nvSpPr>
        <p:spPr>
          <a:xfrm>
            <a:off x="12567684" y="10866478"/>
            <a:ext cx="0" cy="0"/>
          </a:xfrm>
          <a:prstGeom prst="rect">
            <a:avLst/>
          </a:prstGeom>
        </p:spPr>
        <p:txBody>
          <a:bodyPr vert="horz" wrap="none" lIns="182880" tIns="91440" rIns="182880" bIns="91440" rtlCol="0" anchor="b">
            <a:normAutofit fontScale="25000" lnSpcReduction="20000"/>
          </a:bodyPr>
          <a:lstStyle/>
          <a:p>
            <a:pPr algn="l"/>
            <a:endParaRPr lang="en-US" sz="3600" b="1" i="0">
              <a:latin typeface="Helvetica" pitchFamily="2" charset="0"/>
            </a:endParaRPr>
          </a:p>
        </p:txBody>
      </p:sp>
      <p:sp>
        <p:nvSpPr>
          <p:cNvPr id="17" name="Text Placeholder 16">
            <a:extLst>
              <a:ext uri="{FF2B5EF4-FFF2-40B4-BE49-F238E27FC236}">
                <a16:creationId xmlns:a16="http://schemas.microsoft.com/office/drawing/2014/main" id="{D6B80713-1AC8-4AD5-9794-5F2B5FD4CC12}"/>
              </a:ext>
            </a:extLst>
          </p:cNvPr>
          <p:cNvSpPr>
            <a:spLocks noGrp="1"/>
          </p:cNvSpPr>
          <p:nvPr>
            <p:ph type="body" sz="quarter" idx="18" hasCustomPrompt="1"/>
          </p:nvPr>
        </p:nvSpPr>
        <p:spPr>
          <a:xfrm>
            <a:off x="1156229" y="6762896"/>
            <a:ext cx="10284554" cy="1968500"/>
          </a:xfrm>
        </p:spPr>
        <p:txBody>
          <a:bodyPr/>
          <a:lstStyle>
            <a:lvl1pPr>
              <a:defRPr sz="2800">
                <a:solidFill>
                  <a:schemeClr val="accent1"/>
                </a:solidFill>
              </a:defRPr>
            </a:lvl1pPr>
          </a:lstStyle>
          <a:p>
            <a:pPr lvl="0"/>
            <a:r>
              <a:rPr lang="en-US"/>
              <a:t>E: </a:t>
            </a:r>
          </a:p>
          <a:p>
            <a:pPr lvl="0"/>
            <a:r>
              <a:rPr lang="en-US"/>
              <a:t>P:</a:t>
            </a:r>
          </a:p>
          <a:p>
            <a:pPr lvl="0"/>
            <a:r>
              <a:rPr lang="en-US"/>
              <a:t>F:</a:t>
            </a:r>
          </a:p>
        </p:txBody>
      </p:sp>
      <p:sp>
        <p:nvSpPr>
          <p:cNvPr id="2" name="Title 1">
            <a:extLst>
              <a:ext uri="{FF2B5EF4-FFF2-40B4-BE49-F238E27FC236}">
                <a16:creationId xmlns:a16="http://schemas.microsoft.com/office/drawing/2014/main" id="{81B50D23-FF2D-0DE1-181E-01221CFBBC46}"/>
              </a:ext>
            </a:extLst>
          </p:cNvPr>
          <p:cNvSpPr>
            <a:spLocks noGrp="1"/>
          </p:cNvSpPr>
          <p:nvPr>
            <p:ph type="title" hasCustomPrompt="1"/>
          </p:nvPr>
        </p:nvSpPr>
        <p:spPr>
          <a:xfrm>
            <a:off x="1165508" y="842159"/>
            <a:ext cx="22052984" cy="900898"/>
          </a:xfrm>
        </p:spPr>
        <p:txBody>
          <a:bodyPr anchor="ctr"/>
          <a:lstStyle>
            <a:lvl1pPr>
              <a:defRPr sz="4800"/>
            </a:lvl1pPr>
          </a:lstStyle>
          <a:p>
            <a:r>
              <a:rPr lang="en-US"/>
              <a:t>CONTACT INFORMATION</a:t>
            </a:r>
          </a:p>
        </p:txBody>
      </p:sp>
      <p:sp>
        <p:nvSpPr>
          <p:cNvPr id="8" name="Text Placeholder 12">
            <a:extLst>
              <a:ext uri="{FF2B5EF4-FFF2-40B4-BE49-F238E27FC236}">
                <a16:creationId xmlns:a16="http://schemas.microsoft.com/office/drawing/2014/main" id="{0CDE7F52-219B-1172-C097-2EE177D948A9}"/>
              </a:ext>
            </a:extLst>
          </p:cNvPr>
          <p:cNvSpPr>
            <a:spLocks noGrp="1"/>
          </p:cNvSpPr>
          <p:nvPr>
            <p:ph type="body" sz="quarter" idx="16" hasCustomPrompt="1"/>
          </p:nvPr>
        </p:nvSpPr>
        <p:spPr>
          <a:xfrm>
            <a:off x="1165224" y="1793132"/>
            <a:ext cx="22052984" cy="567000"/>
          </a:xfrm>
        </p:spPr>
        <p:txBody>
          <a:bodyPr/>
          <a:lstStyle>
            <a:lvl1pPr>
              <a:defRPr sz="4000">
                <a:solidFill>
                  <a:schemeClr val="tx2"/>
                </a:solidFill>
              </a:defRPr>
            </a:lvl1pPr>
          </a:lstStyle>
          <a:p>
            <a:pPr lvl="0"/>
            <a:r>
              <a:rPr lang="en-US"/>
              <a:t>For any questions or concerns, please reach out to:</a:t>
            </a:r>
          </a:p>
        </p:txBody>
      </p:sp>
      <p:sp>
        <p:nvSpPr>
          <p:cNvPr id="9" name="Text Placeholder 6">
            <a:extLst>
              <a:ext uri="{FF2B5EF4-FFF2-40B4-BE49-F238E27FC236}">
                <a16:creationId xmlns:a16="http://schemas.microsoft.com/office/drawing/2014/main" id="{DD87A125-8070-AA9F-F05A-FAB54148C857}"/>
              </a:ext>
            </a:extLst>
          </p:cNvPr>
          <p:cNvSpPr>
            <a:spLocks noGrp="1"/>
          </p:cNvSpPr>
          <p:nvPr>
            <p:ph type="body" sz="quarter" idx="19" hasCustomPrompt="1"/>
          </p:nvPr>
        </p:nvSpPr>
        <p:spPr>
          <a:xfrm>
            <a:off x="1156274" y="5060336"/>
            <a:ext cx="10284508" cy="567000"/>
          </a:xfrm>
        </p:spPr>
        <p:txBody>
          <a:bodyPr/>
          <a:lstStyle>
            <a:lvl1pPr>
              <a:defRPr sz="3600" b="0" i="0">
                <a:solidFill>
                  <a:schemeClr val="accent1"/>
                </a:solidFill>
                <a:latin typeface="Helvetica" pitchFamily="2" charset="0"/>
              </a:defRPr>
            </a:lvl1pPr>
          </a:lstStyle>
          <a:p>
            <a:pPr lvl="0"/>
            <a:r>
              <a:rPr lang="en-US"/>
              <a:t>First Name Last Name</a:t>
            </a:r>
          </a:p>
        </p:txBody>
      </p:sp>
      <p:sp>
        <p:nvSpPr>
          <p:cNvPr id="11" name="TextBox 10">
            <a:extLst>
              <a:ext uri="{FF2B5EF4-FFF2-40B4-BE49-F238E27FC236}">
                <a16:creationId xmlns:a16="http://schemas.microsoft.com/office/drawing/2014/main" id="{223FE3A7-F9CF-DBFA-8149-7799E0976AA3}"/>
              </a:ext>
            </a:extLst>
          </p:cNvPr>
          <p:cNvSpPr txBox="1"/>
          <p:nvPr/>
        </p:nvSpPr>
        <p:spPr>
          <a:xfrm>
            <a:off x="2286000" y="8088924"/>
            <a:ext cx="0" cy="0"/>
          </a:xfrm>
          <a:prstGeom prst="rect">
            <a:avLst/>
          </a:prstGeom>
        </p:spPr>
        <p:txBody>
          <a:bodyPr vert="horz" wrap="none" lIns="182880" tIns="91440" rIns="182880" bIns="91440" rtlCol="0" anchor="b">
            <a:normAutofit fontScale="25000" lnSpcReduction="20000"/>
          </a:bodyPr>
          <a:lstStyle/>
          <a:p>
            <a:pPr algn="l"/>
            <a:endParaRPr lang="en-US" sz="3600"/>
          </a:p>
        </p:txBody>
      </p:sp>
      <p:pic>
        <p:nvPicPr>
          <p:cNvPr id="12" name="Graphic 11">
            <a:extLst>
              <a:ext uri="{FF2B5EF4-FFF2-40B4-BE49-F238E27FC236}">
                <a16:creationId xmlns:a16="http://schemas.microsoft.com/office/drawing/2014/main" id="{83EE8FCB-FE89-DF3F-38B7-161E65AB8A44}"/>
              </a:ext>
            </a:extLst>
          </p:cNvPr>
          <p:cNvPicPr>
            <a:picLocks noChangeAspect="1"/>
          </p:cNvPicPr>
          <p:nvPr/>
        </p:nvPicPr>
        <p:blipFill>
          <a:blip r:embed="rId2">
            <a:alphaModFix amt="20000"/>
            <a:extLst>
              <a:ext uri="{96DAC541-7B7A-43D3-8B79-37D633B846F1}">
                <asvg:svgBlip xmlns:asvg="http://schemas.microsoft.com/office/drawing/2016/SVG/main" r:embed="rId3"/>
              </a:ext>
            </a:extLst>
          </a:blip>
          <a:stretch>
            <a:fillRect/>
          </a:stretch>
        </p:blipFill>
        <p:spPr>
          <a:xfrm>
            <a:off x="13112553" y="-187251"/>
            <a:ext cx="13061094" cy="13061094"/>
          </a:xfrm>
          <a:prstGeom prst="rect">
            <a:avLst/>
          </a:prstGeom>
        </p:spPr>
      </p:pic>
    </p:spTree>
    <p:extLst>
      <p:ext uri="{BB962C8B-B14F-4D97-AF65-F5344CB8AC3E}">
        <p14:creationId xmlns:p14="http://schemas.microsoft.com/office/powerpoint/2010/main" val="2338003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E5240007-E46E-3BB9-F55F-09BD04DEF6F8}"/>
              </a:ext>
            </a:extLst>
          </p:cNvPr>
          <p:cNvSpPr>
            <a:spLocks noGrp="1"/>
          </p:cNvSpPr>
          <p:nvPr>
            <p:ph type="body" sz="quarter" idx="14" hasCustomPrompt="1"/>
          </p:nvPr>
        </p:nvSpPr>
        <p:spPr>
          <a:xfrm>
            <a:off x="2056529" y="2313308"/>
            <a:ext cx="5237806" cy="5960836"/>
          </a:xfrm>
        </p:spPr>
        <p:txBody>
          <a:bodyPr/>
          <a:lstStyle>
            <a:lvl1pPr marL="0" indent="0">
              <a:buNone/>
              <a:defRPr>
                <a:solidFill>
                  <a:schemeClr val="accent2"/>
                </a:solidFill>
              </a:defRPr>
            </a:lvl1pPr>
          </a:lstStyle>
          <a:p>
            <a:r>
              <a:rPr lang="en-US"/>
              <a:t>Topic</a:t>
            </a:r>
          </a:p>
        </p:txBody>
      </p:sp>
      <p:sp>
        <p:nvSpPr>
          <p:cNvPr id="12" name="Text Placeholder 10">
            <a:extLst>
              <a:ext uri="{FF2B5EF4-FFF2-40B4-BE49-F238E27FC236}">
                <a16:creationId xmlns:a16="http://schemas.microsoft.com/office/drawing/2014/main" id="{AC88E8BA-CEA0-F066-9ED9-E15C1460B865}"/>
              </a:ext>
            </a:extLst>
          </p:cNvPr>
          <p:cNvSpPr>
            <a:spLocks noGrp="1"/>
          </p:cNvSpPr>
          <p:nvPr>
            <p:ph type="body" sz="quarter" idx="15" hasCustomPrompt="1"/>
          </p:nvPr>
        </p:nvSpPr>
        <p:spPr>
          <a:xfrm>
            <a:off x="1167857" y="2313308"/>
            <a:ext cx="1195754" cy="5960836"/>
          </a:xfrm>
        </p:spPr>
        <p:txBody>
          <a:bodyPr/>
          <a:lstStyle>
            <a:lvl1pPr marL="0" indent="0">
              <a:buNone/>
              <a:defRPr b="0" i="0">
                <a:solidFill>
                  <a:schemeClr val="accent1"/>
                </a:solidFill>
                <a:latin typeface="Helvetica" pitchFamily="2" charset="0"/>
              </a:defRPr>
            </a:lvl1pPr>
          </a:lstStyle>
          <a:p>
            <a:r>
              <a:rPr lang="en-US"/>
              <a:t>01</a:t>
            </a:r>
          </a:p>
        </p:txBody>
      </p:sp>
      <p:sp>
        <p:nvSpPr>
          <p:cNvPr id="21" name="Date Placeholder 20">
            <a:extLst>
              <a:ext uri="{FF2B5EF4-FFF2-40B4-BE49-F238E27FC236}">
                <a16:creationId xmlns:a16="http://schemas.microsoft.com/office/drawing/2014/main" id="{9771B09F-14E5-E593-BA96-74BEBE7132EB}"/>
              </a:ext>
            </a:extLst>
          </p:cNvPr>
          <p:cNvSpPr>
            <a:spLocks noGrp="1"/>
          </p:cNvSpPr>
          <p:nvPr>
            <p:ph type="dt" sz="half" idx="16"/>
          </p:nvPr>
        </p:nvSpPr>
        <p:spPr/>
        <p:txBody>
          <a:bodyPr/>
          <a:lstStyle/>
          <a:p>
            <a:fld id="{3F8EBDE5-E724-E446-A516-82200DED5DCE}" type="datetimeFigureOut">
              <a:rPr lang="en-US" smtClean="0"/>
              <a:t>4/7/25</a:t>
            </a:fld>
            <a:endParaRPr lang="en-US"/>
          </a:p>
        </p:txBody>
      </p:sp>
      <p:sp>
        <p:nvSpPr>
          <p:cNvPr id="22" name="Footer Placeholder 21">
            <a:extLst>
              <a:ext uri="{FF2B5EF4-FFF2-40B4-BE49-F238E27FC236}">
                <a16:creationId xmlns:a16="http://schemas.microsoft.com/office/drawing/2014/main" id="{F98ACC43-FA19-6567-E64C-7459882C0BF7}"/>
              </a:ext>
            </a:extLst>
          </p:cNvPr>
          <p:cNvSpPr>
            <a:spLocks noGrp="1"/>
          </p:cNvSpPr>
          <p:nvPr>
            <p:ph type="ftr" sz="quarter" idx="17"/>
          </p:nvPr>
        </p:nvSpPr>
        <p:spPr/>
        <p:txBody>
          <a:bodyPr/>
          <a:lstStyle/>
          <a:p>
            <a:endParaRPr lang="en-US"/>
          </a:p>
        </p:txBody>
      </p:sp>
      <p:sp>
        <p:nvSpPr>
          <p:cNvPr id="23" name="Slide Number Placeholder 22">
            <a:extLst>
              <a:ext uri="{FF2B5EF4-FFF2-40B4-BE49-F238E27FC236}">
                <a16:creationId xmlns:a16="http://schemas.microsoft.com/office/drawing/2014/main" id="{831D7172-325A-7AF5-D9DC-7A9EF3ABB93E}"/>
              </a:ext>
            </a:extLst>
          </p:cNvPr>
          <p:cNvSpPr>
            <a:spLocks noGrp="1"/>
          </p:cNvSpPr>
          <p:nvPr>
            <p:ph type="sldNum" sz="quarter" idx="18"/>
          </p:nvPr>
        </p:nvSpPr>
        <p:spPr/>
        <p:txBody>
          <a:bodyPr/>
          <a:lstStyle/>
          <a:p>
            <a:fld id="{6DF3D612-F13E-974E-9C92-3D35936F18B9}" type="slidenum">
              <a:rPr lang="en-US" smtClean="0"/>
              <a:t>‹#›</a:t>
            </a:fld>
            <a:endParaRPr lang="en-US"/>
          </a:p>
        </p:txBody>
      </p:sp>
      <p:sp>
        <p:nvSpPr>
          <p:cNvPr id="2" name="Title 1">
            <a:extLst>
              <a:ext uri="{FF2B5EF4-FFF2-40B4-BE49-F238E27FC236}">
                <a16:creationId xmlns:a16="http://schemas.microsoft.com/office/drawing/2014/main" id="{096A0E74-B3D1-8E0B-1977-06F98EBA6575}"/>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Tree>
    <p:extLst>
      <p:ext uri="{BB962C8B-B14F-4D97-AF65-F5344CB8AC3E}">
        <p14:creationId xmlns:p14="http://schemas.microsoft.com/office/powerpoint/2010/main" val="32712666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ull Screen Media">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A35E2BF0-4DDC-7094-A78F-633234A59223}"/>
              </a:ext>
            </a:extLst>
          </p:cNvPr>
          <p:cNvSpPr>
            <a:spLocks noGrp="1"/>
          </p:cNvSpPr>
          <p:nvPr>
            <p:ph type="media" sz="quarter" idx="10"/>
          </p:nvPr>
        </p:nvSpPr>
        <p:spPr>
          <a:xfrm>
            <a:off x="0" y="0"/>
            <a:ext cx="24384000" cy="13716000"/>
          </a:xfrm>
        </p:spPr>
        <p:txBody>
          <a:bodyPr/>
          <a:lstStyle/>
          <a:p>
            <a:r>
              <a:rPr lang="en-US"/>
              <a:t>Click icon to add media</a:t>
            </a:r>
          </a:p>
        </p:txBody>
      </p:sp>
    </p:spTree>
    <p:extLst>
      <p:ext uri="{BB962C8B-B14F-4D97-AF65-F5344CB8AC3E}">
        <p14:creationId xmlns:p14="http://schemas.microsoft.com/office/powerpoint/2010/main" val="2745087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Cover">
    <p:spTree>
      <p:nvGrpSpPr>
        <p:cNvPr id="1" name=""/>
        <p:cNvGrpSpPr/>
        <p:nvPr/>
      </p:nvGrpSpPr>
      <p:grpSpPr>
        <a:xfrm>
          <a:off x="0" y="0"/>
          <a:ext cx="0" cy="0"/>
          <a:chOff x="0" y="0"/>
          <a:chExt cx="0" cy="0"/>
        </a:xfrm>
      </p:grpSpPr>
      <p:pic>
        <p:nvPicPr>
          <p:cNvPr id="3" name="Picture Placeholder 23" descr="A child with her hands on her cheeks&#10;&#10;Description automatically generated">
            <a:extLst>
              <a:ext uri="{FF2B5EF4-FFF2-40B4-BE49-F238E27FC236}">
                <a16:creationId xmlns:a16="http://schemas.microsoft.com/office/drawing/2014/main" id="{336B31FA-07E9-4F84-CCD6-DC1BB9A5758B}"/>
              </a:ext>
            </a:extLst>
          </p:cNvPr>
          <p:cNvPicPr>
            <a:picLocks noChangeAspect="1"/>
          </p:cNvPicPr>
          <p:nvPr/>
        </p:nvPicPr>
        <p:blipFill rotWithShape="1">
          <a:blip r:embed="rId2"/>
          <a:srcRect l="11966" r="1635"/>
          <a:stretch/>
        </p:blipFill>
        <p:spPr>
          <a:xfrm>
            <a:off x="0" y="0"/>
            <a:ext cx="24384000" cy="13716000"/>
          </a:xfrm>
          <a:prstGeom prst="rect">
            <a:avLst/>
          </a:prstGeom>
        </p:spPr>
      </p:pic>
      <p:pic>
        <p:nvPicPr>
          <p:cNvPr id="4" name="Picture 3">
            <a:extLst>
              <a:ext uri="{FF2B5EF4-FFF2-40B4-BE49-F238E27FC236}">
                <a16:creationId xmlns:a16="http://schemas.microsoft.com/office/drawing/2014/main" id="{A3F1C596-53CE-4BA1-2CF6-792EF0681927}"/>
              </a:ext>
            </a:extLst>
          </p:cNvPr>
          <p:cNvPicPr>
            <a:picLocks noChangeAspect="1"/>
          </p:cNvPicPr>
          <p:nvPr/>
        </p:nvPicPr>
        <p:blipFill>
          <a:blip r:embed="rId3"/>
          <a:srcRect/>
          <a:stretch/>
        </p:blipFill>
        <p:spPr>
          <a:xfrm>
            <a:off x="1087260" y="4384196"/>
            <a:ext cx="10685620" cy="4937760"/>
          </a:xfrm>
          <a:prstGeom prst="rect">
            <a:avLst/>
          </a:prstGeom>
        </p:spPr>
      </p:pic>
      <p:sp>
        <p:nvSpPr>
          <p:cNvPr id="2" name="TextBox 1">
            <a:extLst>
              <a:ext uri="{FF2B5EF4-FFF2-40B4-BE49-F238E27FC236}">
                <a16:creationId xmlns:a16="http://schemas.microsoft.com/office/drawing/2014/main" id="{21D37809-DF2C-5766-B168-2B5A8A70986E}"/>
              </a:ext>
            </a:extLst>
          </p:cNvPr>
          <p:cNvSpPr txBox="1"/>
          <p:nvPr/>
        </p:nvSpPr>
        <p:spPr>
          <a:xfrm>
            <a:off x="12197166" y="15126346"/>
            <a:ext cx="0" cy="0"/>
          </a:xfrm>
          <a:prstGeom prst="rect">
            <a:avLst/>
          </a:prstGeom>
        </p:spPr>
        <p:txBody>
          <a:bodyPr vert="horz" wrap="none" lIns="182880" tIns="91440" rIns="182880" bIns="91440" rtlCol="0" anchor="b">
            <a:normAutofit fontScale="25000" lnSpcReduction="20000"/>
          </a:bodyPr>
          <a:lstStyle/>
          <a:p>
            <a:pPr algn="l"/>
            <a:endParaRPr lang="en-US" sz="3600" b="1" i="0">
              <a:latin typeface="Helvetica" pitchFamily="2" charset="0"/>
            </a:endParaRPr>
          </a:p>
        </p:txBody>
      </p:sp>
    </p:spTree>
    <p:extLst>
      <p:ext uri="{BB962C8B-B14F-4D97-AF65-F5344CB8AC3E}">
        <p14:creationId xmlns:p14="http://schemas.microsoft.com/office/powerpoint/2010/main" val="1555560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C539B-2D40-1B1B-7746-E7B626F15210}"/>
              </a:ext>
            </a:extLst>
          </p:cNvPr>
          <p:cNvSpPr/>
          <p:nvPr/>
        </p:nvSpPr>
        <p:spPr>
          <a:xfrm>
            <a:off x="0" y="1"/>
            <a:ext cx="24384000" cy="1398693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Text Placeholder 4">
            <a:extLst>
              <a:ext uri="{FF2B5EF4-FFF2-40B4-BE49-F238E27FC236}">
                <a16:creationId xmlns:a16="http://schemas.microsoft.com/office/drawing/2014/main" id="{1DCF280B-E0FB-1787-D80E-6DF1F0D57423}"/>
              </a:ext>
            </a:extLst>
          </p:cNvPr>
          <p:cNvSpPr>
            <a:spLocks noGrp="1"/>
          </p:cNvSpPr>
          <p:nvPr>
            <p:ph type="body" sz="quarter" idx="10" hasCustomPrompt="1"/>
          </p:nvPr>
        </p:nvSpPr>
        <p:spPr>
          <a:xfrm>
            <a:off x="1165226" y="6070106"/>
            <a:ext cx="10287260" cy="669016"/>
          </a:xfrm>
        </p:spPr>
        <p:txBody>
          <a:bodyPr/>
          <a:lstStyle>
            <a:lvl1pPr>
              <a:defRPr sz="4800" b="1">
                <a:solidFill>
                  <a:schemeClr val="accent1"/>
                </a:solidFill>
              </a:defRPr>
            </a:lvl1pPr>
          </a:lstStyle>
          <a:p>
            <a:pPr lvl="0"/>
            <a:r>
              <a:rPr lang="en-US"/>
              <a:t>01 SECTION DIVIDER TITLE</a:t>
            </a:r>
          </a:p>
        </p:txBody>
      </p:sp>
      <p:sp>
        <p:nvSpPr>
          <p:cNvPr id="9" name="Text Placeholder 4">
            <a:extLst>
              <a:ext uri="{FF2B5EF4-FFF2-40B4-BE49-F238E27FC236}">
                <a16:creationId xmlns:a16="http://schemas.microsoft.com/office/drawing/2014/main" id="{17936958-05D7-D8FA-CEE5-F184DBEB7CF1}"/>
              </a:ext>
            </a:extLst>
          </p:cNvPr>
          <p:cNvSpPr>
            <a:spLocks noGrp="1"/>
          </p:cNvSpPr>
          <p:nvPr>
            <p:ph type="body" sz="quarter" idx="11" hasCustomPrompt="1"/>
          </p:nvPr>
        </p:nvSpPr>
        <p:spPr>
          <a:xfrm>
            <a:off x="1165225" y="6842518"/>
            <a:ext cx="10287258" cy="669016"/>
          </a:xfrm>
        </p:spPr>
        <p:txBody>
          <a:bodyPr/>
          <a:lstStyle>
            <a:lvl1pPr>
              <a:defRPr sz="4000" b="0">
                <a:solidFill>
                  <a:schemeClr val="tx2"/>
                </a:solidFill>
              </a:defRPr>
            </a:lvl1pPr>
          </a:lstStyle>
          <a:p>
            <a:pPr lvl="0"/>
            <a:r>
              <a:rPr lang="en-US"/>
              <a:t>Subtitle</a:t>
            </a:r>
          </a:p>
        </p:txBody>
      </p:sp>
      <p:pic>
        <p:nvPicPr>
          <p:cNvPr id="11" name="Picture 10" descr="A hexagon shaped logo&#10;&#10;Description automatically generated">
            <a:extLst>
              <a:ext uri="{FF2B5EF4-FFF2-40B4-BE49-F238E27FC236}">
                <a16:creationId xmlns:a16="http://schemas.microsoft.com/office/drawing/2014/main" id="{8BCFAD5D-C1D4-7203-F660-75C61254217A}"/>
              </a:ext>
            </a:extLst>
          </p:cNvPr>
          <p:cNvPicPr>
            <a:picLocks noChangeAspect="1"/>
          </p:cNvPicPr>
          <p:nvPr/>
        </p:nvPicPr>
        <p:blipFill>
          <a:blip r:embed="rId2"/>
          <a:stretch>
            <a:fillRect/>
          </a:stretch>
        </p:blipFill>
        <p:spPr>
          <a:xfrm>
            <a:off x="10645935" y="-977517"/>
            <a:ext cx="15908794" cy="15908794"/>
          </a:xfrm>
          <a:prstGeom prst="rect">
            <a:avLst/>
          </a:prstGeom>
        </p:spPr>
      </p:pic>
    </p:spTree>
    <p:extLst>
      <p:ext uri="{BB962C8B-B14F-4D97-AF65-F5344CB8AC3E}">
        <p14:creationId xmlns:p14="http://schemas.microsoft.com/office/powerpoint/2010/main" val="1388814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I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B4CB7-97B2-CACE-F295-B2B77DEE5C7E}"/>
              </a:ext>
            </a:extLst>
          </p:cNvPr>
          <p:cNvSpPr/>
          <p:nvPr/>
        </p:nvSpPr>
        <p:spPr>
          <a:xfrm>
            <a:off x="0" y="0"/>
            <a:ext cx="24384000" cy="13716000"/>
          </a:xfrm>
          <a:prstGeom prst="rect">
            <a:avLst/>
          </a:prstGeom>
          <a:solidFill>
            <a:schemeClr val="tx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 name="Graphic 2">
            <a:extLst>
              <a:ext uri="{FF2B5EF4-FFF2-40B4-BE49-F238E27FC236}">
                <a16:creationId xmlns:a16="http://schemas.microsoft.com/office/drawing/2014/main" id="{4357740E-CD8E-AB2F-7E21-3779E1B801C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85434" y="6289416"/>
            <a:ext cx="16413132" cy="1137168"/>
          </a:xfrm>
          <a:prstGeom prst="rect">
            <a:avLst/>
          </a:prstGeom>
        </p:spPr>
      </p:pic>
    </p:spTree>
    <p:extLst>
      <p:ext uri="{BB962C8B-B14F-4D97-AF65-F5344CB8AC3E}">
        <p14:creationId xmlns:p14="http://schemas.microsoft.com/office/powerpoint/2010/main" val="415043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EBDE5-E724-E446-A516-82200DED5DCE}" type="datetimeFigureOut">
              <a:rPr lang="en-US" smtClean="0"/>
              <a:t>4/7/25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3D612-F13E-974E-9C92-3D35936F18B9}" type="slidenum">
              <a:rPr lang="en-US" smtClean="0"/>
              <a:t>‹#›</a:t>
            </a:fld>
            <a:endParaRPr lang="en-US"/>
          </a:p>
        </p:txBody>
      </p:sp>
    </p:spTree>
    <p:extLst>
      <p:ext uri="{BB962C8B-B14F-4D97-AF65-F5344CB8AC3E}">
        <p14:creationId xmlns:p14="http://schemas.microsoft.com/office/powerpoint/2010/main" val="4003002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98330"/>
      </p:ext>
    </p:extLst>
  </p:cSld>
  <p:clrMapOvr>
    <a:masterClrMapping/>
  </p:clrMapOvr>
  <p:transition spd="med">
    <p:push dir="u"/>
  </p:transition>
  <p:extLst>
    <p:ext uri="{DCECCB84-F9BA-43D5-87BE-67443E8EF086}">
      <p15:sldGuideLst xmlns:p15="http://schemas.microsoft.com/office/powerpoint/2012/main">
        <p15:guide id="1" pos="763">
          <p15:clr>
            <a:srgbClr val="FBAE40"/>
          </p15:clr>
        </p15:guide>
        <p15:guide id="2" pos="14597">
          <p15:clr>
            <a:srgbClr val="FBAE40"/>
          </p15:clr>
        </p15:guide>
        <p15:guide id="3" orient="horz" pos="918">
          <p15:clr>
            <a:srgbClr val="FBAE40"/>
          </p15:clr>
        </p15:guide>
        <p15:guide id="4" orient="horz" pos="7722">
          <p15:clr>
            <a:srgbClr val="FBAE40"/>
          </p15:clr>
        </p15:guide>
        <p15:guide id="5"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334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Cover">
    <p:spTree>
      <p:nvGrpSpPr>
        <p:cNvPr id="1" name=""/>
        <p:cNvGrpSpPr/>
        <p:nvPr/>
      </p:nvGrpSpPr>
      <p:grpSpPr>
        <a:xfrm>
          <a:off x="0" y="0"/>
          <a:ext cx="0" cy="0"/>
          <a:chOff x="0" y="0"/>
          <a:chExt cx="0" cy="0"/>
        </a:xfrm>
      </p:grpSpPr>
      <p:pic>
        <p:nvPicPr>
          <p:cNvPr id="3" name="Picture Placeholder 5" descr="A child smiling with a blue shirt&#10;&#10;Description automatically generated">
            <a:extLst>
              <a:ext uri="{FF2B5EF4-FFF2-40B4-BE49-F238E27FC236}">
                <a16:creationId xmlns:a16="http://schemas.microsoft.com/office/drawing/2014/main" id="{A17030E7-6DDB-1219-0913-AEB13338C789}"/>
              </a:ext>
            </a:extLst>
          </p:cNvPr>
          <p:cNvPicPr>
            <a:picLocks noChangeAspect="1"/>
          </p:cNvPicPr>
          <p:nvPr/>
        </p:nvPicPr>
        <p:blipFill>
          <a:blip r:embed="rId2"/>
          <a:srcRect l="6741" r="6741"/>
          <a:stretch/>
        </p:blipFill>
        <p:spPr>
          <a:xfrm>
            <a:off x="0" y="0"/>
            <a:ext cx="24384000" cy="13716000"/>
          </a:xfrm>
          <a:prstGeom prst="rect">
            <a:avLst/>
          </a:prstGeom>
        </p:spPr>
      </p:pic>
      <p:pic>
        <p:nvPicPr>
          <p:cNvPr id="4" name="Picture 3">
            <a:extLst>
              <a:ext uri="{FF2B5EF4-FFF2-40B4-BE49-F238E27FC236}">
                <a16:creationId xmlns:a16="http://schemas.microsoft.com/office/drawing/2014/main" id="{B6B30E78-2D75-74B6-58B5-366701A95C25}"/>
              </a:ext>
            </a:extLst>
          </p:cNvPr>
          <p:cNvPicPr>
            <a:picLocks noChangeAspect="1"/>
          </p:cNvPicPr>
          <p:nvPr/>
        </p:nvPicPr>
        <p:blipFill>
          <a:blip r:embed="rId3"/>
          <a:srcRect/>
          <a:stretch/>
        </p:blipFill>
        <p:spPr>
          <a:xfrm>
            <a:off x="1079281" y="4389123"/>
            <a:ext cx="11457146" cy="4937758"/>
          </a:xfrm>
          <a:prstGeom prst="rect">
            <a:avLst/>
          </a:prstGeom>
        </p:spPr>
      </p:pic>
      <p:sp>
        <p:nvSpPr>
          <p:cNvPr id="2" name="TextBox 1">
            <a:extLst>
              <a:ext uri="{FF2B5EF4-FFF2-40B4-BE49-F238E27FC236}">
                <a16:creationId xmlns:a16="http://schemas.microsoft.com/office/drawing/2014/main" id="{21D37809-DF2C-5766-B168-2B5A8A70986E}"/>
              </a:ext>
            </a:extLst>
          </p:cNvPr>
          <p:cNvSpPr txBox="1"/>
          <p:nvPr/>
        </p:nvSpPr>
        <p:spPr>
          <a:xfrm>
            <a:off x="12197166" y="15126346"/>
            <a:ext cx="0" cy="0"/>
          </a:xfrm>
          <a:prstGeom prst="rect">
            <a:avLst/>
          </a:prstGeom>
        </p:spPr>
        <p:txBody>
          <a:bodyPr vert="horz" wrap="none" lIns="182880" tIns="91440" rIns="182880" bIns="91440" rtlCol="0" anchor="b">
            <a:normAutofit fontScale="25000" lnSpcReduction="20000"/>
          </a:bodyPr>
          <a:lstStyle/>
          <a:p>
            <a:pPr algn="l"/>
            <a:endParaRPr lang="en-US" sz="3600" b="1" i="0">
              <a:latin typeface="Helvetica" pitchFamily="2" charset="0"/>
            </a:endParaRPr>
          </a:p>
        </p:txBody>
      </p:sp>
    </p:spTree>
    <p:extLst>
      <p:ext uri="{BB962C8B-B14F-4D97-AF65-F5344CB8AC3E}">
        <p14:creationId xmlns:p14="http://schemas.microsoft.com/office/powerpoint/2010/main" val="320298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Cover">
    <p:spTree>
      <p:nvGrpSpPr>
        <p:cNvPr id="1" name=""/>
        <p:cNvGrpSpPr/>
        <p:nvPr/>
      </p:nvGrpSpPr>
      <p:grpSpPr>
        <a:xfrm>
          <a:off x="0" y="0"/>
          <a:ext cx="0" cy="0"/>
          <a:chOff x="0" y="0"/>
          <a:chExt cx="0" cy="0"/>
        </a:xfrm>
      </p:grpSpPr>
      <p:pic>
        <p:nvPicPr>
          <p:cNvPr id="3" name="Picture Placeholder 17" descr="A child painting with chalk&#10;&#10;Description automatically generated">
            <a:extLst>
              <a:ext uri="{FF2B5EF4-FFF2-40B4-BE49-F238E27FC236}">
                <a16:creationId xmlns:a16="http://schemas.microsoft.com/office/drawing/2014/main" id="{6F9CF926-8F12-F2C6-BD60-F7E69B80BDCB}"/>
              </a:ext>
            </a:extLst>
          </p:cNvPr>
          <p:cNvPicPr>
            <a:picLocks noChangeAspect="1"/>
          </p:cNvPicPr>
          <p:nvPr/>
        </p:nvPicPr>
        <p:blipFill>
          <a:blip r:embed="rId2"/>
          <a:srcRect l="6800" r="6800"/>
          <a:stretch/>
        </p:blipFill>
        <p:spPr>
          <a:xfrm>
            <a:off x="0" y="0"/>
            <a:ext cx="24384000" cy="13716000"/>
          </a:xfrm>
          <a:prstGeom prst="rect">
            <a:avLst/>
          </a:prstGeom>
        </p:spPr>
      </p:pic>
      <p:pic>
        <p:nvPicPr>
          <p:cNvPr id="4" name="Picture 3">
            <a:extLst>
              <a:ext uri="{FF2B5EF4-FFF2-40B4-BE49-F238E27FC236}">
                <a16:creationId xmlns:a16="http://schemas.microsoft.com/office/drawing/2014/main" id="{F14BC59D-B97E-F16E-58D8-107292F35046}"/>
              </a:ext>
            </a:extLst>
          </p:cNvPr>
          <p:cNvPicPr>
            <a:picLocks noChangeAspect="1"/>
          </p:cNvPicPr>
          <p:nvPr/>
        </p:nvPicPr>
        <p:blipFill>
          <a:blip r:embed="rId3"/>
          <a:srcRect/>
          <a:stretch/>
        </p:blipFill>
        <p:spPr>
          <a:xfrm>
            <a:off x="1083820" y="4389121"/>
            <a:ext cx="10685620" cy="4937758"/>
          </a:xfrm>
          <a:prstGeom prst="rect">
            <a:avLst/>
          </a:prstGeom>
        </p:spPr>
      </p:pic>
      <p:sp>
        <p:nvSpPr>
          <p:cNvPr id="2" name="TextBox 1">
            <a:extLst>
              <a:ext uri="{FF2B5EF4-FFF2-40B4-BE49-F238E27FC236}">
                <a16:creationId xmlns:a16="http://schemas.microsoft.com/office/drawing/2014/main" id="{21D37809-DF2C-5766-B168-2B5A8A70986E}"/>
              </a:ext>
            </a:extLst>
          </p:cNvPr>
          <p:cNvSpPr txBox="1"/>
          <p:nvPr/>
        </p:nvSpPr>
        <p:spPr>
          <a:xfrm>
            <a:off x="12197166" y="15126346"/>
            <a:ext cx="0" cy="0"/>
          </a:xfrm>
          <a:prstGeom prst="rect">
            <a:avLst/>
          </a:prstGeom>
        </p:spPr>
        <p:txBody>
          <a:bodyPr vert="horz" wrap="none" lIns="182880" tIns="91440" rIns="182880" bIns="91440" rtlCol="0" anchor="b">
            <a:normAutofit fontScale="25000" lnSpcReduction="20000"/>
          </a:bodyPr>
          <a:lstStyle/>
          <a:p>
            <a:pPr algn="l"/>
            <a:endParaRPr lang="en-US" sz="3600" b="1" i="0">
              <a:latin typeface="Helvetica" pitchFamily="2" charset="0"/>
            </a:endParaRPr>
          </a:p>
        </p:txBody>
      </p:sp>
    </p:spTree>
    <p:extLst>
      <p:ext uri="{BB962C8B-B14F-4D97-AF65-F5344CB8AC3E}">
        <p14:creationId xmlns:p14="http://schemas.microsoft.com/office/powerpoint/2010/main" val="686086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_Cover">
    <p:spTree>
      <p:nvGrpSpPr>
        <p:cNvPr id="1" name=""/>
        <p:cNvGrpSpPr/>
        <p:nvPr/>
      </p:nvGrpSpPr>
      <p:grpSpPr>
        <a:xfrm>
          <a:off x="0" y="0"/>
          <a:ext cx="0" cy="0"/>
          <a:chOff x="0" y="0"/>
          <a:chExt cx="0" cy="0"/>
        </a:xfrm>
      </p:grpSpPr>
      <p:pic>
        <p:nvPicPr>
          <p:cNvPr id="3" name="Picture Placeholder 12" descr="A young child sitting at a table&#10;&#10;Description automatically generated">
            <a:extLst>
              <a:ext uri="{FF2B5EF4-FFF2-40B4-BE49-F238E27FC236}">
                <a16:creationId xmlns:a16="http://schemas.microsoft.com/office/drawing/2014/main" id="{DDA4A03C-E8BE-F974-0752-2BD06C71FA79}"/>
              </a:ext>
            </a:extLst>
          </p:cNvPr>
          <p:cNvPicPr>
            <a:picLocks noChangeAspect="1"/>
          </p:cNvPicPr>
          <p:nvPr/>
        </p:nvPicPr>
        <p:blipFill rotWithShape="1">
          <a:blip r:embed="rId2"/>
          <a:srcRect l="8240" r="5242"/>
          <a:stretch/>
        </p:blipFill>
        <p:spPr>
          <a:xfrm>
            <a:off x="0" y="0"/>
            <a:ext cx="24384000" cy="1371600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64C3955B-B370-337E-99B2-B7BC4C178110}"/>
              </a:ext>
            </a:extLst>
          </p:cNvPr>
          <p:cNvPicPr>
            <a:picLocks noChangeAspect="1"/>
          </p:cNvPicPr>
          <p:nvPr/>
        </p:nvPicPr>
        <p:blipFill>
          <a:blip r:embed="rId3"/>
          <a:stretch>
            <a:fillRect/>
          </a:stretch>
        </p:blipFill>
        <p:spPr>
          <a:xfrm>
            <a:off x="1083820" y="4389120"/>
            <a:ext cx="10685620" cy="4937760"/>
          </a:xfrm>
          <a:prstGeom prst="rect">
            <a:avLst/>
          </a:prstGeom>
        </p:spPr>
      </p:pic>
      <p:sp>
        <p:nvSpPr>
          <p:cNvPr id="2" name="TextBox 1">
            <a:extLst>
              <a:ext uri="{FF2B5EF4-FFF2-40B4-BE49-F238E27FC236}">
                <a16:creationId xmlns:a16="http://schemas.microsoft.com/office/drawing/2014/main" id="{21D37809-DF2C-5766-B168-2B5A8A70986E}"/>
              </a:ext>
            </a:extLst>
          </p:cNvPr>
          <p:cNvSpPr txBox="1"/>
          <p:nvPr/>
        </p:nvSpPr>
        <p:spPr>
          <a:xfrm>
            <a:off x="12197166" y="15126346"/>
            <a:ext cx="0" cy="0"/>
          </a:xfrm>
          <a:prstGeom prst="rect">
            <a:avLst/>
          </a:prstGeom>
        </p:spPr>
        <p:txBody>
          <a:bodyPr vert="horz" wrap="none" lIns="182880" tIns="91440" rIns="182880" bIns="91440" rtlCol="0" anchor="b">
            <a:normAutofit fontScale="25000" lnSpcReduction="20000"/>
          </a:bodyPr>
          <a:lstStyle/>
          <a:p>
            <a:pPr algn="l"/>
            <a:endParaRPr lang="en-US" sz="3600" b="1" i="0">
              <a:latin typeface="Helvetica" pitchFamily="2" charset="0"/>
            </a:endParaRPr>
          </a:p>
        </p:txBody>
      </p:sp>
    </p:spTree>
    <p:extLst>
      <p:ext uri="{BB962C8B-B14F-4D97-AF65-F5344CB8AC3E}">
        <p14:creationId xmlns:p14="http://schemas.microsoft.com/office/powerpoint/2010/main" val="2780614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Presentation Subjec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00BF3-2A44-88EA-567C-B6CD12FC0C50}"/>
              </a:ext>
            </a:extLst>
          </p:cNvPr>
          <p:cNvSpPr/>
          <p:nvPr/>
        </p:nvSpPr>
        <p:spPr>
          <a:xfrm>
            <a:off x="0" y="0"/>
            <a:ext cx="24384000" cy="13716000"/>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8" name="Straight Connector 7">
            <a:extLst>
              <a:ext uri="{FF2B5EF4-FFF2-40B4-BE49-F238E27FC236}">
                <a16:creationId xmlns:a16="http://schemas.microsoft.com/office/drawing/2014/main" id="{3D85C951-F581-275C-A3FE-49876F738A75}"/>
              </a:ext>
            </a:extLst>
          </p:cNvPr>
          <p:cNvCxnSpPr>
            <a:cxnSpLocks/>
          </p:cNvCxnSpPr>
          <p:nvPr/>
        </p:nvCxnSpPr>
        <p:spPr>
          <a:xfrm>
            <a:off x="12192000" y="10087938"/>
            <a:ext cx="0" cy="8810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5">
            <a:extLst>
              <a:ext uri="{FF2B5EF4-FFF2-40B4-BE49-F238E27FC236}">
                <a16:creationId xmlns:a16="http://schemas.microsoft.com/office/drawing/2014/main" id="{44429E85-E448-6974-967C-FB6F291FE468}"/>
              </a:ext>
            </a:extLst>
          </p:cNvPr>
          <p:cNvSpPr>
            <a:spLocks noGrp="1"/>
          </p:cNvSpPr>
          <p:nvPr>
            <p:ph type="title" hasCustomPrompt="1"/>
          </p:nvPr>
        </p:nvSpPr>
        <p:spPr>
          <a:xfrm>
            <a:off x="1743859" y="4379359"/>
            <a:ext cx="20896286" cy="1414426"/>
          </a:xfrm>
        </p:spPr>
        <p:txBody>
          <a:bodyPr/>
          <a:lstStyle>
            <a:lvl1pPr algn="ctr">
              <a:defRPr sz="7200" b="1" i="0">
                <a:solidFill>
                  <a:schemeClr val="accent1"/>
                </a:solidFill>
                <a:latin typeface="Helvetica" pitchFamily="2" charset="0"/>
              </a:defRPr>
            </a:lvl1pPr>
          </a:lstStyle>
          <a:p>
            <a:r>
              <a:rPr lang="en-US"/>
              <a:t>PRESENTATION TITLE</a:t>
            </a:r>
          </a:p>
        </p:txBody>
      </p:sp>
      <p:sp>
        <p:nvSpPr>
          <p:cNvPr id="13" name="Date Placeholder 20">
            <a:extLst>
              <a:ext uri="{FF2B5EF4-FFF2-40B4-BE49-F238E27FC236}">
                <a16:creationId xmlns:a16="http://schemas.microsoft.com/office/drawing/2014/main" id="{B5C5AD6B-428A-F54C-2D31-73A81A7B1EB6}"/>
              </a:ext>
            </a:extLst>
          </p:cNvPr>
          <p:cNvSpPr>
            <a:spLocks noGrp="1"/>
          </p:cNvSpPr>
          <p:nvPr>
            <p:ph type="dt" sz="half" idx="16"/>
          </p:nvPr>
        </p:nvSpPr>
        <p:spPr>
          <a:xfrm>
            <a:off x="9640073" y="11655296"/>
            <a:ext cx="5103858" cy="578092"/>
          </a:xfrm>
        </p:spPr>
        <p:txBody>
          <a:bodyPr/>
          <a:lstStyle>
            <a:lvl1pPr algn="ctr">
              <a:defRPr sz="2800" b="0">
                <a:solidFill>
                  <a:schemeClr val="bg1"/>
                </a:solidFill>
              </a:defRPr>
            </a:lvl1pPr>
          </a:lstStyle>
          <a:p>
            <a:fld id="{3F8EBDE5-E724-E446-A516-82200DED5DCE}" type="datetimeFigureOut">
              <a:rPr lang="en-US" smtClean="0"/>
              <a:t>4/7/25</a:t>
            </a:fld>
            <a:endParaRPr lang="en-US"/>
          </a:p>
        </p:txBody>
      </p:sp>
      <p:sp>
        <p:nvSpPr>
          <p:cNvPr id="19" name="Picture Placeholder 16">
            <a:extLst>
              <a:ext uri="{FF2B5EF4-FFF2-40B4-BE49-F238E27FC236}">
                <a16:creationId xmlns:a16="http://schemas.microsoft.com/office/drawing/2014/main" id="{7CB4123A-4566-5734-0688-4BEB5DF57F4D}"/>
              </a:ext>
            </a:extLst>
          </p:cNvPr>
          <p:cNvSpPr>
            <a:spLocks noGrp="1"/>
          </p:cNvSpPr>
          <p:nvPr>
            <p:ph type="pic" sz="quarter" idx="17" hasCustomPrompt="1"/>
          </p:nvPr>
        </p:nvSpPr>
        <p:spPr>
          <a:xfrm>
            <a:off x="13122275" y="9902827"/>
            <a:ext cx="5226258" cy="1301750"/>
          </a:xfrm>
          <a:noFill/>
        </p:spPr>
        <p:txBody>
          <a:bodyPr anchor="ctr"/>
          <a:lstStyle>
            <a:lvl1pPr>
              <a:lnSpc>
                <a:spcPct val="100000"/>
              </a:lnSpc>
              <a:defRPr sz="4000">
                <a:solidFill>
                  <a:schemeClr val="bg1"/>
                </a:solidFill>
              </a:defRPr>
            </a:lvl1pPr>
          </a:lstStyle>
          <a:p>
            <a:r>
              <a:rPr lang="en-US"/>
              <a:t>CLIENT LOGO HERE</a:t>
            </a:r>
          </a:p>
        </p:txBody>
      </p:sp>
      <p:sp>
        <p:nvSpPr>
          <p:cNvPr id="5" name="Text Placeholder 4">
            <a:extLst>
              <a:ext uri="{FF2B5EF4-FFF2-40B4-BE49-F238E27FC236}">
                <a16:creationId xmlns:a16="http://schemas.microsoft.com/office/drawing/2014/main" id="{1EE1C244-BAD6-3308-E433-C6B687278BA4}"/>
              </a:ext>
            </a:extLst>
          </p:cNvPr>
          <p:cNvSpPr>
            <a:spLocks noGrp="1"/>
          </p:cNvSpPr>
          <p:nvPr>
            <p:ph type="body" sz="quarter" idx="19" hasCustomPrompt="1"/>
          </p:nvPr>
        </p:nvSpPr>
        <p:spPr>
          <a:xfrm>
            <a:off x="1743859" y="5794376"/>
            <a:ext cx="20896258" cy="1063624"/>
          </a:xfrm>
        </p:spPr>
        <p:txBody>
          <a:bodyPr/>
          <a:lstStyle>
            <a:lvl1pPr algn="ctr">
              <a:defRPr sz="3600">
                <a:solidFill>
                  <a:schemeClr val="bg1"/>
                </a:solidFill>
              </a:defRPr>
            </a:lvl1pPr>
          </a:lstStyle>
          <a:p>
            <a:pPr lvl="0"/>
            <a:r>
              <a:rPr lang="en-US"/>
              <a:t>Subtitle</a:t>
            </a:r>
          </a:p>
        </p:txBody>
      </p:sp>
      <p:pic>
        <p:nvPicPr>
          <p:cNvPr id="12" name="Picture 11" descr="A logo with white text&#10;&#10;Description automatically generated">
            <a:extLst>
              <a:ext uri="{FF2B5EF4-FFF2-40B4-BE49-F238E27FC236}">
                <a16:creationId xmlns:a16="http://schemas.microsoft.com/office/drawing/2014/main" id="{D243D8C5-DF6D-5E35-D6A3-C08914627445}"/>
              </a:ext>
            </a:extLst>
          </p:cNvPr>
          <p:cNvPicPr>
            <a:picLocks noChangeAspect="1"/>
          </p:cNvPicPr>
          <p:nvPr/>
        </p:nvPicPr>
        <p:blipFill>
          <a:blip r:embed="rId2"/>
          <a:stretch>
            <a:fillRect/>
          </a:stretch>
        </p:blipFill>
        <p:spPr>
          <a:xfrm>
            <a:off x="7258097" y="9831390"/>
            <a:ext cx="2961494" cy="1480748"/>
          </a:xfrm>
          <a:prstGeom prst="rect">
            <a:avLst/>
          </a:prstGeom>
        </p:spPr>
      </p:pic>
    </p:spTree>
    <p:extLst>
      <p:ext uri="{BB962C8B-B14F-4D97-AF65-F5344CB8AC3E}">
        <p14:creationId xmlns:p14="http://schemas.microsoft.com/office/powerpoint/2010/main" val="2681838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Presentation Subjec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00BF3-2A44-88EA-567C-B6CD12FC0C50}"/>
              </a:ext>
            </a:extLst>
          </p:cNvPr>
          <p:cNvSpPr/>
          <p:nvPr/>
        </p:nvSpPr>
        <p:spPr>
          <a:xfrm>
            <a:off x="0" y="0"/>
            <a:ext cx="24384000" cy="137160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8" name="Straight Connector 7">
            <a:extLst>
              <a:ext uri="{FF2B5EF4-FFF2-40B4-BE49-F238E27FC236}">
                <a16:creationId xmlns:a16="http://schemas.microsoft.com/office/drawing/2014/main" id="{3D85C951-F581-275C-A3FE-49876F738A75}"/>
              </a:ext>
            </a:extLst>
          </p:cNvPr>
          <p:cNvCxnSpPr>
            <a:cxnSpLocks/>
          </p:cNvCxnSpPr>
          <p:nvPr/>
        </p:nvCxnSpPr>
        <p:spPr>
          <a:xfrm>
            <a:off x="12192000" y="10087938"/>
            <a:ext cx="0" cy="8810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5">
            <a:extLst>
              <a:ext uri="{FF2B5EF4-FFF2-40B4-BE49-F238E27FC236}">
                <a16:creationId xmlns:a16="http://schemas.microsoft.com/office/drawing/2014/main" id="{44429E85-E448-6974-967C-FB6F291FE468}"/>
              </a:ext>
            </a:extLst>
          </p:cNvPr>
          <p:cNvSpPr>
            <a:spLocks noGrp="1"/>
          </p:cNvSpPr>
          <p:nvPr>
            <p:ph type="title" hasCustomPrompt="1"/>
          </p:nvPr>
        </p:nvSpPr>
        <p:spPr>
          <a:xfrm>
            <a:off x="1743859" y="4379359"/>
            <a:ext cx="20896286" cy="1414426"/>
          </a:xfrm>
        </p:spPr>
        <p:txBody>
          <a:bodyPr/>
          <a:lstStyle>
            <a:lvl1pPr algn="ctr">
              <a:defRPr sz="7200" b="1" i="0">
                <a:solidFill>
                  <a:schemeClr val="tx1"/>
                </a:solidFill>
                <a:latin typeface="Helvetica" pitchFamily="2" charset="0"/>
              </a:defRPr>
            </a:lvl1pPr>
          </a:lstStyle>
          <a:p>
            <a:r>
              <a:rPr lang="en-US"/>
              <a:t>PRESENTATION TITLE</a:t>
            </a:r>
          </a:p>
        </p:txBody>
      </p:sp>
      <p:sp>
        <p:nvSpPr>
          <p:cNvPr id="13" name="Date Placeholder 20">
            <a:extLst>
              <a:ext uri="{FF2B5EF4-FFF2-40B4-BE49-F238E27FC236}">
                <a16:creationId xmlns:a16="http://schemas.microsoft.com/office/drawing/2014/main" id="{B5C5AD6B-428A-F54C-2D31-73A81A7B1EB6}"/>
              </a:ext>
            </a:extLst>
          </p:cNvPr>
          <p:cNvSpPr>
            <a:spLocks noGrp="1"/>
          </p:cNvSpPr>
          <p:nvPr>
            <p:ph type="dt" sz="half" idx="16"/>
          </p:nvPr>
        </p:nvSpPr>
        <p:spPr>
          <a:xfrm>
            <a:off x="9640073" y="11655296"/>
            <a:ext cx="5103858" cy="578092"/>
          </a:xfrm>
        </p:spPr>
        <p:txBody>
          <a:bodyPr/>
          <a:lstStyle>
            <a:lvl1pPr algn="ctr">
              <a:defRPr sz="2800" b="0">
                <a:solidFill>
                  <a:schemeClr val="tx2"/>
                </a:solidFill>
              </a:defRPr>
            </a:lvl1pPr>
          </a:lstStyle>
          <a:p>
            <a:fld id="{3F8EBDE5-E724-E446-A516-82200DED5DCE}" type="datetimeFigureOut">
              <a:rPr lang="en-US" smtClean="0"/>
              <a:t>4/7/25</a:t>
            </a:fld>
            <a:endParaRPr lang="en-US"/>
          </a:p>
        </p:txBody>
      </p:sp>
      <p:sp>
        <p:nvSpPr>
          <p:cNvPr id="19" name="Picture Placeholder 16">
            <a:extLst>
              <a:ext uri="{FF2B5EF4-FFF2-40B4-BE49-F238E27FC236}">
                <a16:creationId xmlns:a16="http://schemas.microsoft.com/office/drawing/2014/main" id="{7CB4123A-4566-5734-0688-4BEB5DF57F4D}"/>
              </a:ext>
            </a:extLst>
          </p:cNvPr>
          <p:cNvSpPr>
            <a:spLocks noGrp="1"/>
          </p:cNvSpPr>
          <p:nvPr>
            <p:ph type="pic" sz="quarter" idx="17" hasCustomPrompt="1"/>
          </p:nvPr>
        </p:nvSpPr>
        <p:spPr>
          <a:xfrm>
            <a:off x="13122275" y="9902827"/>
            <a:ext cx="5226258" cy="1301750"/>
          </a:xfrm>
        </p:spPr>
        <p:txBody>
          <a:bodyPr anchor="ctr"/>
          <a:lstStyle>
            <a:lvl1pPr>
              <a:lnSpc>
                <a:spcPct val="100000"/>
              </a:lnSpc>
              <a:defRPr sz="4000">
                <a:solidFill>
                  <a:schemeClr val="tx2"/>
                </a:solidFill>
              </a:defRPr>
            </a:lvl1pPr>
          </a:lstStyle>
          <a:p>
            <a:r>
              <a:rPr lang="en-US"/>
              <a:t>CLIENT LOGO HERE</a:t>
            </a:r>
          </a:p>
        </p:txBody>
      </p:sp>
      <p:sp>
        <p:nvSpPr>
          <p:cNvPr id="5" name="Text Placeholder 4">
            <a:extLst>
              <a:ext uri="{FF2B5EF4-FFF2-40B4-BE49-F238E27FC236}">
                <a16:creationId xmlns:a16="http://schemas.microsoft.com/office/drawing/2014/main" id="{1EE1C244-BAD6-3308-E433-C6B687278BA4}"/>
              </a:ext>
            </a:extLst>
          </p:cNvPr>
          <p:cNvSpPr>
            <a:spLocks noGrp="1"/>
          </p:cNvSpPr>
          <p:nvPr>
            <p:ph type="body" sz="quarter" idx="19" hasCustomPrompt="1"/>
          </p:nvPr>
        </p:nvSpPr>
        <p:spPr>
          <a:xfrm>
            <a:off x="1743859" y="5794376"/>
            <a:ext cx="20896270" cy="1063624"/>
          </a:xfrm>
        </p:spPr>
        <p:txBody>
          <a:bodyPr/>
          <a:lstStyle>
            <a:lvl1pPr algn="ctr">
              <a:defRPr sz="3600">
                <a:solidFill>
                  <a:schemeClr val="tx2"/>
                </a:solidFill>
              </a:defRPr>
            </a:lvl1pPr>
          </a:lstStyle>
          <a:p>
            <a:pPr lvl="0"/>
            <a:r>
              <a:rPr lang="en-US"/>
              <a:t>Subtitle</a:t>
            </a:r>
          </a:p>
        </p:txBody>
      </p:sp>
      <p:pic>
        <p:nvPicPr>
          <p:cNvPr id="4" name="Picture 3" descr="A logo with a black background&#10;&#10;Description automatically generated">
            <a:extLst>
              <a:ext uri="{FF2B5EF4-FFF2-40B4-BE49-F238E27FC236}">
                <a16:creationId xmlns:a16="http://schemas.microsoft.com/office/drawing/2014/main" id="{5D6D06F0-AC2D-0C3E-F6CC-4DD053CDEBD1}"/>
              </a:ext>
            </a:extLst>
          </p:cNvPr>
          <p:cNvPicPr>
            <a:picLocks noChangeAspect="1"/>
          </p:cNvPicPr>
          <p:nvPr/>
        </p:nvPicPr>
        <p:blipFill>
          <a:blip r:embed="rId2"/>
          <a:stretch>
            <a:fillRect/>
          </a:stretch>
        </p:blipFill>
        <p:spPr>
          <a:xfrm>
            <a:off x="7249367" y="9861601"/>
            <a:ext cx="2768394" cy="1384198"/>
          </a:xfrm>
          <a:prstGeom prst="rect">
            <a:avLst/>
          </a:prstGeom>
        </p:spPr>
      </p:pic>
    </p:spTree>
    <p:extLst>
      <p:ext uri="{BB962C8B-B14F-4D97-AF65-F5344CB8AC3E}">
        <p14:creationId xmlns:p14="http://schemas.microsoft.com/office/powerpoint/2010/main" val="14068458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E5240007-E46E-3BB9-F55F-09BD04DEF6F8}"/>
              </a:ext>
            </a:extLst>
          </p:cNvPr>
          <p:cNvSpPr>
            <a:spLocks noGrp="1"/>
          </p:cNvSpPr>
          <p:nvPr>
            <p:ph type="body" sz="quarter" idx="14" hasCustomPrompt="1"/>
          </p:nvPr>
        </p:nvSpPr>
        <p:spPr>
          <a:xfrm>
            <a:off x="2056529" y="2316180"/>
            <a:ext cx="5237806" cy="5960836"/>
          </a:xfrm>
        </p:spPr>
        <p:txBody>
          <a:bodyPr/>
          <a:lstStyle>
            <a:lvl1pPr marL="0" indent="0">
              <a:buNone/>
              <a:defRPr>
                <a:solidFill>
                  <a:schemeClr val="accent2"/>
                </a:solidFill>
              </a:defRPr>
            </a:lvl1pPr>
          </a:lstStyle>
          <a:p>
            <a:r>
              <a:rPr lang="en-US"/>
              <a:t>Topic</a:t>
            </a:r>
          </a:p>
        </p:txBody>
      </p:sp>
      <p:sp>
        <p:nvSpPr>
          <p:cNvPr id="12" name="Text Placeholder 10">
            <a:extLst>
              <a:ext uri="{FF2B5EF4-FFF2-40B4-BE49-F238E27FC236}">
                <a16:creationId xmlns:a16="http://schemas.microsoft.com/office/drawing/2014/main" id="{AC88E8BA-CEA0-F066-9ED9-E15C1460B865}"/>
              </a:ext>
            </a:extLst>
          </p:cNvPr>
          <p:cNvSpPr>
            <a:spLocks noGrp="1"/>
          </p:cNvSpPr>
          <p:nvPr>
            <p:ph type="body" sz="quarter" idx="15" hasCustomPrompt="1"/>
          </p:nvPr>
        </p:nvSpPr>
        <p:spPr>
          <a:xfrm>
            <a:off x="1167857" y="2316180"/>
            <a:ext cx="1195754" cy="5960836"/>
          </a:xfrm>
        </p:spPr>
        <p:txBody>
          <a:bodyPr/>
          <a:lstStyle>
            <a:lvl1pPr marL="0" indent="0">
              <a:buNone/>
              <a:defRPr b="0" i="0">
                <a:solidFill>
                  <a:schemeClr val="accent1"/>
                </a:solidFill>
                <a:latin typeface="Helvetica" pitchFamily="2" charset="0"/>
              </a:defRPr>
            </a:lvl1pPr>
          </a:lstStyle>
          <a:p>
            <a:r>
              <a:rPr lang="en-US"/>
              <a:t>01</a:t>
            </a:r>
          </a:p>
        </p:txBody>
      </p:sp>
      <p:sp>
        <p:nvSpPr>
          <p:cNvPr id="21" name="Date Placeholder 20">
            <a:extLst>
              <a:ext uri="{FF2B5EF4-FFF2-40B4-BE49-F238E27FC236}">
                <a16:creationId xmlns:a16="http://schemas.microsoft.com/office/drawing/2014/main" id="{9771B09F-14E5-E593-BA96-74BEBE7132EB}"/>
              </a:ext>
            </a:extLst>
          </p:cNvPr>
          <p:cNvSpPr>
            <a:spLocks noGrp="1"/>
          </p:cNvSpPr>
          <p:nvPr>
            <p:ph type="dt" sz="half" idx="16"/>
          </p:nvPr>
        </p:nvSpPr>
        <p:spPr>
          <a:xfrm>
            <a:off x="9640073" y="12661660"/>
            <a:ext cx="5103858" cy="578092"/>
          </a:xfrm>
        </p:spPr>
        <p:txBody>
          <a:bodyPr/>
          <a:lstStyle/>
          <a:p>
            <a:fld id="{3F8EBDE5-E724-E446-A516-82200DED5DCE}" type="datetimeFigureOut">
              <a:rPr lang="en-US" smtClean="0"/>
              <a:t>4/7/25</a:t>
            </a:fld>
            <a:endParaRPr lang="en-US"/>
          </a:p>
        </p:txBody>
      </p:sp>
      <p:sp>
        <p:nvSpPr>
          <p:cNvPr id="22" name="Footer Placeholder 21">
            <a:extLst>
              <a:ext uri="{FF2B5EF4-FFF2-40B4-BE49-F238E27FC236}">
                <a16:creationId xmlns:a16="http://schemas.microsoft.com/office/drawing/2014/main" id="{F98ACC43-FA19-6567-E64C-7459882C0BF7}"/>
              </a:ext>
            </a:extLst>
          </p:cNvPr>
          <p:cNvSpPr>
            <a:spLocks noGrp="1"/>
          </p:cNvSpPr>
          <p:nvPr>
            <p:ph type="ftr" sz="quarter" idx="17"/>
          </p:nvPr>
        </p:nvSpPr>
        <p:spPr/>
        <p:txBody>
          <a:bodyPr/>
          <a:lstStyle/>
          <a:p>
            <a:endParaRPr lang="en-US"/>
          </a:p>
        </p:txBody>
      </p:sp>
      <p:sp>
        <p:nvSpPr>
          <p:cNvPr id="23" name="Slide Number Placeholder 22">
            <a:extLst>
              <a:ext uri="{FF2B5EF4-FFF2-40B4-BE49-F238E27FC236}">
                <a16:creationId xmlns:a16="http://schemas.microsoft.com/office/drawing/2014/main" id="{831D7172-325A-7AF5-D9DC-7A9EF3ABB93E}"/>
              </a:ext>
            </a:extLst>
          </p:cNvPr>
          <p:cNvSpPr>
            <a:spLocks noGrp="1"/>
          </p:cNvSpPr>
          <p:nvPr>
            <p:ph type="sldNum" sz="quarter" idx="18"/>
          </p:nvPr>
        </p:nvSpPr>
        <p:spPr/>
        <p:txBody>
          <a:bodyPr/>
          <a:lstStyle>
            <a:lvl1pPr>
              <a:defRPr>
                <a:solidFill>
                  <a:schemeClr val="accent1"/>
                </a:solidFill>
              </a:defRPr>
            </a:lvl1pPr>
          </a:lstStyle>
          <a:p>
            <a:fld id="{6DF3D612-F13E-974E-9C92-3D35936F18B9}" type="slidenum">
              <a:rPr lang="en-US" smtClean="0"/>
              <a:t>‹#›</a:t>
            </a:fld>
            <a:endParaRPr lang="en-US"/>
          </a:p>
        </p:txBody>
      </p:sp>
      <p:sp>
        <p:nvSpPr>
          <p:cNvPr id="2" name="Title 1">
            <a:extLst>
              <a:ext uri="{FF2B5EF4-FFF2-40B4-BE49-F238E27FC236}">
                <a16:creationId xmlns:a16="http://schemas.microsoft.com/office/drawing/2014/main" id="{EBD1ABCF-B2BD-6FFE-61F0-0CA8635A0651}"/>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Tree>
    <p:extLst>
      <p:ext uri="{BB962C8B-B14F-4D97-AF65-F5344CB8AC3E}">
        <p14:creationId xmlns:p14="http://schemas.microsoft.com/office/powerpoint/2010/main" val="3942713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with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C41C00-EA29-D6AF-33E6-D6B346A0BCEB}"/>
              </a:ext>
            </a:extLst>
          </p:cNvPr>
          <p:cNvSpPr>
            <a:spLocks noGrp="1"/>
          </p:cNvSpPr>
          <p:nvPr>
            <p:ph type="dt" sz="half" idx="10"/>
          </p:nvPr>
        </p:nvSpPr>
        <p:spPr/>
        <p:txBody>
          <a:bodyPr/>
          <a:lstStyle/>
          <a:p>
            <a:fld id="{3F8EBDE5-E724-E446-A516-82200DED5DCE}" type="datetimeFigureOut">
              <a:rPr lang="en-US" smtClean="0"/>
              <a:t>4/7/25</a:t>
            </a:fld>
            <a:endParaRPr lang="en-US"/>
          </a:p>
        </p:txBody>
      </p:sp>
      <p:sp>
        <p:nvSpPr>
          <p:cNvPr id="4" name="Footer Placeholder 3">
            <a:extLst>
              <a:ext uri="{FF2B5EF4-FFF2-40B4-BE49-F238E27FC236}">
                <a16:creationId xmlns:a16="http://schemas.microsoft.com/office/drawing/2014/main" id="{5E790E31-C8CB-F13D-01B9-5FE35218B8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2A713-F53D-9BDD-7BDA-C2B269B6D11B}"/>
              </a:ext>
            </a:extLst>
          </p:cNvPr>
          <p:cNvSpPr>
            <a:spLocks noGrp="1"/>
          </p:cNvSpPr>
          <p:nvPr>
            <p:ph type="sldNum" sz="quarter" idx="12"/>
          </p:nvPr>
        </p:nvSpPr>
        <p:spPr/>
        <p:txBody>
          <a:bodyPr/>
          <a:lstStyle/>
          <a:p>
            <a:fld id="{6DF3D612-F13E-974E-9C92-3D35936F18B9}" type="slidenum">
              <a:rPr lang="en-US" smtClean="0"/>
              <a:t>‹#›</a:t>
            </a:fld>
            <a:endParaRPr lang="en-US"/>
          </a:p>
        </p:txBody>
      </p:sp>
      <p:sp>
        <p:nvSpPr>
          <p:cNvPr id="7" name="Picture Placeholder 6">
            <a:extLst>
              <a:ext uri="{FF2B5EF4-FFF2-40B4-BE49-F238E27FC236}">
                <a16:creationId xmlns:a16="http://schemas.microsoft.com/office/drawing/2014/main" id="{99B88FC2-127E-2825-9AF3-BBA7223DC3AC}"/>
              </a:ext>
            </a:extLst>
          </p:cNvPr>
          <p:cNvSpPr>
            <a:spLocks noGrp="1"/>
          </p:cNvSpPr>
          <p:nvPr>
            <p:ph type="pic" sz="quarter" idx="13"/>
          </p:nvPr>
        </p:nvSpPr>
        <p:spPr>
          <a:xfrm>
            <a:off x="1165225" y="3182776"/>
            <a:ext cx="10505158" cy="8055840"/>
          </a:xfrm>
        </p:spPr>
        <p:txBody>
          <a:bodyPr/>
          <a:lstStyle/>
          <a:p>
            <a:r>
              <a:rPr lang="en-US"/>
              <a:t>Click icon to add picture</a:t>
            </a:r>
          </a:p>
        </p:txBody>
      </p:sp>
      <p:sp>
        <p:nvSpPr>
          <p:cNvPr id="9" name="Text Placeholder 8">
            <a:extLst>
              <a:ext uri="{FF2B5EF4-FFF2-40B4-BE49-F238E27FC236}">
                <a16:creationId xmlns:a16="http://schemas.microsoft.com/office/drawing/2014/main" id="{28B8E200-7386-EB99-7BFE-A7F150E5BDE3}"/>
              </a:ext>
            </a:extLst>
          </p:cNvPr>
          <p:cNvSpPr>
            <a:spLocks noGrp="1"/>
          </p:cNvSpPr>
          <p:nvPr>
            <p:ph type="body" sz="quarter" idx="14"/>
          </p:nvPr>
        </p:nvSpPr>
        <p:spPr>
          <a:xfrm>
            <a:off x="12725400" y="3182777"/>
            <a:ext cx="10493376" cy="8104350"/>
          </a:xfrm>
        </p:spPr>
        <p:txBody>
          <a:bodyPr/>
          <a:lstStyle>
            <a:lvl1pPr>
              <a:buClr>
                <a:schemeClr val="accent2"/>
              </a:buClr>
              <a:defRPr b="0" i="0">
                <a:latin typeface="Helvetica Light" panose="020B0403020202020204" pitchFamily="34" charset="0"/>
              </a:defRPr>
            </a:lvl1pPr>
            <a:lvl2pPr>
              <a:buClr>
                <a:schemeClr val="accent3"/>
              </a:buClr>
              <a:defRPr b="0" i="0">
                <a:latin typeface="Helvetica Light" panose="020B0403020202020204" pitchFamily="34" charset="0"/>
              </a:defRPr>
            </a:lvl2pPr>
            <a:lvl3pPr>
              <a:buClr>
                <a:schemeClr val="accent3"/>
              </a:buClr>
              <a:defRPr b="0" i="0">
                <a:latin typeface="Helvetica Light" panose="020B0403020202020204" pitchFamily="34" charset="0"/>
              </a:defRPr>
            </a:lvl3pPr>
            <a:lvl4pPr>
              <a:buClr>
                <a:schemeClr val="accent3"/>
              </a:buClr>
              <a:defRPr b="0" i="0">
                <a:latin typeface="Helvetica Light" panose="020B0403020202020204" pitchFamily="34" charset="0"/>
              </a:defRPr>
            </a:lvl4pPr>
            <a:lvl5pPr>
              <a:buClr>
                <a:schemeClr val="accent3"/>
              </a:buCl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27D26937-377F-93E1-5D37-D36E7A3AD66F}"/>
              </a:ext>
            </a:extLst>
          </p:cNvPr>
          <p:cNvSpPr>
            <a:spLocks noGrp="1"/>
          </p:cNvSpPr>
          <p:nvPr>
            <p:ph type="title" hasCustomPrompt="1"/>
          </p:nvPr>
        </p:nvSpPr>
        <p:spPr>
          <a:xfrm>
            <a:off x="1165508" y="842159"/>
            <a:ext cx="22052984" cy="900898"/>
          </a:xfrm>
        </p:spPr>
        <p:txBody>
          <a:bodyPr anchor="ctr"/>
          <a:lstStyle>
            <a:lvl1pPr>
              <a:defRPr sz="4800"/>
            </a:lvl1pPr>
          </a:lstStyle>
          <a:p>
            <a:r>
              <a:rPr lang="en-US"/>
              <a:t>PAGE TITLE</a:t>
            </a:r>
          </a:p>
        </p:txBody>
      </p:sp>
      <p:sp>
        <p:nvSpPr>
          <p:cNvPr id="8" name="Text Placeholder 12">
            <a:extLst>
              <a:ext uri="{FF2B5EF4-FFF2-40B4-BE49-F238E27FC236}">
                <a16:creationId xmlns:a16="http://schemas.microsoft.com/office/drawing/2014/main" id="{A3AF617A-ECF5-E1E5-8B7F-8D6D648DC40D}"/>
              </a:ext>
            </a:extLst>
          </p:cNvPr>
          <p:cNvSpPr>
            <a:spLocks noGrp="1"/>
          </p:cNvSpPr>
          <p:nvPr>
            <p:ph type="body" sz="quarter" idx="16" hasCustomPrompt="1"/>
          </p:nvPr>
        </p:nvSpPr>
        <p:spPr>
          <a:xfrm>
            <a:off x="1165224" y="1793132"/>
            <a:ext cx="22052984" cy="567000"/>
          </a:xfrm>
        </p:spPr>
        <p:txBody>
          <a:bodyPr/>
          <a:lstStyle>
            <a:lvl1pPr>
              <a:defRPr sz="4000">
                <a:solidFill>
                  <a:schemeClr val="tx2"/>
                </a:solidFill>
              </a:defRPr>
            </a:lvl1pPr>
          </a:lstStyle>
          <a:p>
            <a:pPr lvl="0"/>
            <a:r>
              <a:rPr lang="en-US"/>
              <a:t>Subtitle</a:t>
            </a:r>
          </a:p>
        </p:txBody>
      </p:sp>
    </p:spTree>
    <p:extLst>
      <p:ext uri="{BB962C8B-B14F-4D97-AF65-F5344CB8AC3E}">
        <p14:creationId xmlns:p14="http://schemas.microsoft.com/office/powerpoint/2010/main" val="36757402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FC219F-8193-CCFC-28E7-C799B6FF49FB}"/>
              </a:ext>
            </a:extLst>
          </p:cNvPr>
          <p:cNvSpPr/>
          <p:nvPr/>
        </p:nvSpPr>
        <p:spPr>
          <a:xfrm>
            <a:off x="0" y="12921496"/>
            <a:ext cx="24384000" cy="794504"/>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0" i="0">
              <a:latin typeface="Helvetica" pitchFamily="2" charset="0"/>
            </a:endParaRPr>
          </a:p>
        </p:txBody>
      </p:sp>
      <p:sp>
        <p:nvSpPr>
          <p:cNvPr id="3" name="Text Placeholder 2">
            <a:extLst>
              <a:ext uri="{FF2B5EF4-FFF2-40B4-BE49-F238E27FC236}">
                <a16:creationId xmlns:a16="http://schemas.microsoft.com/office/drawing/2014/main" id="{6A0911A6-4772-854D-9202-B2BEDB730D43}"/>
              </a:ext>
            </a:extLst>
          </p:cNvPr>
          <p:cNvSpPr>
            <a:spLocks noGrp="1"/>
          </p:cNvSpPr>
          <p:nvPr>
            <p:ph type="body" idx="1"/>
          </p:nvPr>
        </p:nvSpPr>
        <p:spPr>
          <a:xfrm>
            <a:off x="1165508" y="2582747"/>
            <a:ext cx="22052984" cy="884164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a:extLst>
              <a:ext uri="{FF2B5EF4-FFF2-40B4-BE49-F238E27FC236}">
                <a16:creationId xmlns:a16="http://schemas.microsoft.com/office/drawing/2014/main" id="{97F6F594-0DAD-8B47-B09C-3D8F9224F67F}"/>
              </a:ext>
            </a:extLst>
          </p:cNvPr>
          <p:cNvSpPr>
            <a:spLocks noGrp="1"/>
          </p:cNvSpPr>
          <p:nvPr>
            <p:ph type="title"/>
          </p:nvPr>
        </p:nvSpPr>
        <p:spPr>
          <a:xfrm>
            <a:off x="1165508" y="992270"/>
            <a:ext cx="22052984" cy="998520"/>
          </a:xfrm>
          <a:prstGeom prst="rect">
            <a:avLst/>
          </a:prstGeom>
        </p:spPr>
        <p:txBody>
          <a:bodyPr vert="horz" lIns="0" tIns="45720" rIns="0" bIns="45720" rtlCol="0" anchor="b" anchorCtr="0">
            <a:noAutofit/>
          </a:bodyPr>
          <a:lstStyle/>
          <a:p>
            <a:r>
              <a:rPr lang="en-US"/>
              <a:t>Click to edit Master title style</a:t>
            </a:r>
          </a:p>
        </p:txBody>
      </p:sp>
      <p:sp>
        <p:nvSpPr>
          <p:cNvPr id="11" name="Slide Number Placeholder 6">
            <a:extLst>
              <a:ext uri="{FF2B5EF4-FFF2-40B4-BE49-F238E27FC236}">
                <a16:creationId xmlns:a16="http://schemas.microsoft.com/office/drawing/2014/main" id="{29469D95-8678-FD96-9366-0095122528CD}"/>
              </a:ext>
            </a:extLst>
          </p:cNvPr>
          <p:cNvSpPr>
            <a:spLocks noGrp="1"/>
          </p:cNvSpPr>
          <p:nvPr>
            <p:ph type="sldNum" sz="quarter" idx="4"/>
          </p:nvPr>
        </p:nvSpPr>
        <p:spPr>
          <a:xfrm>
            <a:off x="649462" y="12933280"/>
            <a:ext cx="1207720" cy="730250"/>
          </a:xfrm>
          <a:prstGeom prst="rect">
            <a:avLst/>
          </a:prstGeom>
        </p:spPr>
        <p:txBody>
          <a:bodyPr vert="horz" lIns="91440" tIns="45720" rIns="91440" bIns="45720" rtlCol="0" anchor="ctr"/>
          <a:lstStyle>
            <a:lvl1pPr algn="r">
              <a:defRPr sz="2800" b="0" i="0">
                <a:solidFill>
                  <a:schemeClr val="accent1"/>
                </a:solidFill>
                <a:latin typeface="Helvetica" pitchFamily="2" charset="0"/>
              </a:defRPr>
            </a:lvl1pPr>
          </a:lstStyle>
          <a:p>
            <a:fld id="{6DF3D612-F13E-974E-9C92-3D35936F18B9}" type="slidenum">
              <a:rPr lang="en-US" smtClean="0"/>
              <a:t>‹#›</a:t>
            </a:fld>
            <a:endParaRPr lang="en-US"/>
          </a:p>
        </p:txBody>
      </p:sp>
      <p:sp>
        <p:nvSpPr>
          <p:cNvPr id="12" name="Footer Placeholder 7">
            <a:extLst>
              <a:ext uri="{FF2B5EF4-FFF2-40B4-BE49-F238E27FC236}">
                <a16:creationId xmlns:a16="http://schemas.microsoft.com/office/drawing/2014/main" id="{0BC82640-F90C-755B-648F-570B9B4B660B}"/>
              </a:ext>
            </a:extLst>
          </p:cNvPr>
          <p:cNvSpPr>
            <a:spLocks noGrp="1"/>
          </p:cNvSpPr>
          <p:nvPr>
            <p:ph type="ftr" sz="quarter" idx="3"/>
          </p:nvPr>
        </p:nvSpPr>
        <p:spPr>
          <a:xfrm>
            <a:off x="1769423" y="13094480"/>
            <a:ext cx="7643506" cy="401720"/>
          </a:xfrm>
          <a:prstGeom prst="rect">
            <a:avLst/>
          </a:prstGeom>
        </p:spPr>
        <p:txBody>
          <a:bodyPr vert="horz" lIns="91440" tIns="45720" rIns="91440" bIns="45720" rtlCol="0" anchor="ctr"/>
          <a:lstStyle>
            <a:lvl1pPr algn="l">
              <a:defRPr sz="2800" b="0" i="0">
                <a:solidFill>
                  <a:schemeClr val="bg1"/>
                </a:solidFill>
                <a:latin typeface="Helvetica" pitchFamily="2" charset="0"/>
              </a:defRPr>
            </a:lvl1pPr>
          </a:lstStyle>
          <a:p>
            <a:endParaRPr lang="en-US"/>
          </a:p>
        </p:txBody>
      </p:sp>
      <p:sp>
        <p:nvSpPr>
          <p:cNvPr id="14" name="Date Placeholder 9">
            <a:extLst>
              <a:ext uri="{FF2B5EF4-FFF2-40B4-BE49-F238E27FC236}">
                <a16:creationId xmlns:a16="http://schemas.microsoft.com/office/drawing/2014/main" id="{6379116F-5266-AB4D-71EE-0A9E0D734BE9}"/>
              </a:ext>
            </a:extLst>
          </p:cNvPr>
          <p:cNvSpPr>
            <a:spLocks noGrp="1"/>
          </p:cNvSpPr>
          <p:nvPr>
            <p:ph type="dt" sz="half" idx="2"/>
          </p:nvPr>
        </p:nvSpPr>
        <p:spPr>
          <a:xfrm>
            <a:off x="9640073" y="13022685"/>
            <a:ext cx="5103858" cy="578092"/>
          </a:xfrm>
          <a:prstGeom prst="rect">
            <a:avLst/>
          </a:prstGeom>
        </p:spPr>
        <p:txBody>
          <a:bodyPr anchor="ctr"/>
          <a:lstStyle>
            <a:lvl1pPr>
              <a:defRPr sz="2400" b="0" i="0">
                <a:solidFill>
                  <a:schemeClr val="bg1"/>
                </a:solidFill>
                <a:latin typeface="Helvetica" pitchFamily="2" charset="0"/>
              </a:defRPr>
            </a:lvl1pPr>
          </a:lstStyle>
          <a:p>
            <a:fld id="{3F8EBDE5-E724-E446-A516-82200DED5DCE}" type="datetimeFigureOut">
              <a:rPr lang="en-US" smtClean="0"/>
              <a:t>4/7/25</a:t>
            </a:fld>
            <a:endParaRPr lang="en-US"/>
          </a:p>
        </p:txBody>
      </p:sp>
      <p:sp>
        <p:nvSpPr>
          <p:cNvPr id="27" name="TextBox 26">
            <a:extLst>
              <a:ext uri="{FF2B5EF4-FFF2-40B4-BE49-F238E27FC236}">
                <a16:creationId xmlns:a16="http://schemas.microsoft.com/office/drawing/2014/main" id="{D21BE869-41F2-F7C4-51F1-6C7EFCBAB503}"/>
              </a:ext>
            </a:extLst>
          </p:cNvPr>
          <p:cNvSpPr txBox="1"/>
          <p:nvPr/>
        </p:nvSpPr>
        <p:spPr>
          <a:xfrm>
            <a:off x="1131216" y="320512"/>
            <a:ext cx="0" cy="0"/>
          </a:xfrm>
          <a:prstGeom prst="rect">
            <a:avLst/>
          </a:prstGeom>
        </p:spPr>
        <p:txBody>
          <a:bodyPr vert="horz" wrap="none" lIns="182880" tIns="91440" rIns="182880" bIns="91440" rtlCol="0" anchor="b">
            <a:normAutofit fontScale="25000" lnSpcReduction="20000"/>
          </a:bodyPr>
          <a:lstStyle/>
          <a:p>
            <a:pPr algn="l"/>
            <a:endParaRPr lang="en-US" sz="3600" b="1" i="0">
              <a:latin typeface="Helvetica" pitchFamily="2" charset="0"/>
            </a:endParaRPr>
          </a:p>
        </p:txBody>
      </p:sp>
      <p:pic>
        <p:nvPicPr>
          <p:cNvPr id="5" name="Graphic 4">
            <a:extLst>
              <a:ext uri="{FF2B5EF4-FFF2-40B4-BE49-F238E27FC236}">
                <a16:creationId xmlns:a16="http://schemas.microsoft.com/office/drawing/2014/main" id="{9569D429-A97C-8BF9-60FE-C663E4CF3244}"/>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22388993" y="12896981"/>
            <a:ext cx="1658997" cy="829499"/>
          </a:xfrm>
          <a:prstGeom prst="rect">
            <a:avLst/>
          </a:prstGeom>
        </p:spPr>
      </p:pic>
    </p:spTree>
    <p:extLst>
      <p:ext uri="{BB962C8B-B14F-4D97-AF65-F5344CB8AC3E}">
        <p14:creationId xmlns:p14="http://schemas.microsoft.com/office/powerpoint/2010/main" val="41112490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7" r:id="rId23"/>
    <p:sldLayoutId id="2147483743" r:id="rId24"/>
  </p:sldLayoutIdLst>
  <p:transition spd="med" advClick="0">
    <p:push dir="u"/>
  </p:transition>
  <p:txStyles>
    <p:titleStyle>
      <a:lvl1pPr algn="l" defTabSz="1828800" rtl="0" eaLnBrk="1" latinLnBrk="0" hangingPunct="1">
        <a:lnSpc>
          <a:spcPct val="90000"/>
        </a:lnSpc>
        <a:spcBef>
          <a:spcPct val="0"/>
        </a:spcBef>
        <a:buNone/>
        <a:defRPr sz="4800" b="1" i="0" kern="1200">
          <a:solidFill>
            <a:schemeClr val="accent1"/>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buClr>
          <a:schemeClr val="accent3"/>
        </a:buClr>
        <a:buFont typeface="Arial" panose="020B0604020202020204" pitchFamily="34" charset="0"/>
        <a:buNone/>
        <a:defRPr sz="3600" b="0" i="0" kern="1200">
          <a:solidFill>
            <a:schemeClr val="tx2"/>
          </a:solidFill>
          <a:latin typeface="Helvetica" pitchFamily="2" charset="0"/>
          <a:ea typeface="+mn-ea"/>
          <a:cs typeface="+mn-cs"/>
        </a:defRPr>
      </a:lvl1pPr>
      <a:lvl2pPr marL="1371600" indent="-457200" algn="l" defTabSz="1828800" rtl="0" eaLnBrk="1" latinLnBrk="0" hangingPunct="1">
        <a:lnSpc>
          <a:spcPct val="90000"/>
        </a:lnSpc>
        <a:spcBef>
          <a:spcPts val="1000"/>
        </a:spcBef>
        <a:buClr>
          <a:schemeClr val="accent3"/>
        </a:buClr>
        <a:buFont typeface="Arial" panose="020B0604020202020204" pitchFamily="34" charset="0"/>
        <a:buChar char="•"/>
        <a:defRPr sz="3200" b="0" i="0" kern="1200">
          <a:solidFill>
            <a:schemeClr val="tx2"/>
          </a:solidFill>
          <a:latin typeface="Helvetica" pitchFamily="2" charset="0"/>
          <a:ea typeface="+mn-ea"/>
          <a:cs typeface="+mn-cs"/>
        </a:defRPr>
      </a:lvl2pPr>
      <a:lvl3pPr marL="2286000" indent="-457200" algn="l" defTabSz="18288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2"/>
          </a:solidFill>
          <a:latin typeface="Helvetica" pitchFamily="2" charset="0"/>
          <a:ea typeface="+mn-ea"/>
          <a:cs typeface="+mn-cs"/>
        </a:defRPr>
      </a:lvl3pPr>
      <a:lvl4pPr marL="3200400" indent="-457200" algn="l" defTabSz="1828800" rtl="0" eaLnBrk="1" latinLnBrk="0" hangingPunct="1">
        <a:lnSpc>
          <a:spcPct val="90000"/>
        </a:lnSpc>
        <a:spcBef>
          <a:spcPts val="1000"/>
        </a:spcBef>
        <a:buClr>
          <a:schemeClr val="accent3"/>
        </a:buClr>
        <a:buFont typeface="Arial" panose="020B0604020202020204" pitchFamily="34" charset="0"/>
        <a:buChar char="•"/>
        <a:defRPr sz="2400" b="0" i="0" kern="1200">
          <a:solidFill>
            <a:schemeClr val="tx2"/>
          </a:solidFill>
          <a:latin typeface="Helvetica" pitchFamily="2" charset="0"/>
          <a:ea typeface="+mn-ea"/>
          <a:cs typeface="+mn-cs"/>
        </a:defRPr>
      </a:lvl4pPr>
      <a:lvl5pPr marL="4114800" indent="-457200" algn="l" defTabSz="1828800" rtl="0" eaLnBrk="1" latinLnBrk="0" hangingPunct="1">
        <a:lnSpc>
          <a:spcPct val="90000"/>
        </a:lnSpc>
        <a:spcBef>
          <a:spcPts val="1000"/>
        </a:spcBef>
        <a:buClr>
          <a:schemeClr val="accent3"/>
        </a:buClr>
        <a:buFont typeface="Arial" panose="020B0604020202020204" pitchFamily="34" charset="0"/>
        <a:buChar char="•"/>
        <a:defRPr sz="2400" b="0" i="0" kern="1200">
          <a:solidFill>
            <a:schemeClr val="tx2"/>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microsoft.com/office/2018/10/relationships/comments" Target="../comments/modernComment_208_F7D8C01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AF_C211C3BC.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1_0.xml"/><Relationship Id="rId1" Type="http://schemas.openxmlformats.org/officeDocument/2006/relationships/slideLayout" Target="../slideLayouts/slideLayout24.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18/10/relationships/comments" Target="../comments/modernComment_225_C963B26E.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1.sv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87875" y="0"/>
            <a:ext cx="11896125" cy="12915893"/>
            <a:chOff x="0" y="-20375"/>
            <a:chExt cx="785709" cy="853062"/>
          </a:xfrm>
        </p:grpSpPr>
        <p:sp>
          <p:nvSpPr>
            <p:cNvPr id="3" name="Freeform 3"/>
            <p:cNvSpPr/>
            <p:nvPr/>
          </p:nvSpPr>
          <p:spPr>
            <a:xfrm>
              <a:off x="0" y="-20375"/>
              <a:ext cx="785709" cy="853062"/>
            </a:xfrm>
            <a:custGeom>
              <a:avLst/>
              <a:gdLst/>
              <a:ahLst/>
              <a:cxnLst/>
              <a:rect l="l" t="t" r="r" b="b"/>
              <a:pathLst>
                <a:path w="785709" h="905907">
                  <a:moveTo>
                    <a:pt x="0" y="0"/>
                  </a:moveTo>
                  <a:lnTo>
                    <a:pt x="785709" y="0"/>
                  </a:lnTo>
                  <a:lnTo>
                    <a:pt x="785709" y="905907"/>
                  </a:lnTo>
                  <a:lnTo>
                    <a:pt x="0" y="905907"/>
                  </a:lnTo>
                  <a:close/>
                </a:path>
              </a:pathLst>
            </a:custGeom>
            <a:blipFill>
              <a:blip r:embed="rId2"/>
              <a:stretch>
                <a:fillRect l="-35405" r="-35405"/>
              </a:stretch>
            </a:blipFill>
          </p:spPr>
          <p:txBody>
            <a:bodyPr/>
            <a:lstStyle/>
            <a:p>
              <a:endParaRPr lang="en-US" sz="2400"/>
            </a:p>
          </p:txBody>
        </p:sp>
      </p:grpSp>
      <p:sp>
        <p:nvSpPr>
          <p:cNvPr id="4" name="TextBox 4"/>
          <p:cNvSpPr txBox="1"/>
          <p:nvPr/>
        </p:nvSpPr>
        <p:spPr>
          <a:xfrm>
            <a:off x="1371601" y="1231901"/>
            <a:ext cx="11944700" cy="602794"/>
          </a:xfrm>
          <a:prstGeom prst="rect">
            <a:avLst/>
          </a:prstGeom>
        </p:spPr>
        <p:txBody>
          <a:bodyPr lIns="0" tIns="0" rIns="0" bIns="0" rtlCol="0" anchor="t">
            <a:spAutoFit/>
          </a:bodyPr>
          <a:lstStyle/>
          <a:p>
            <a:pPr>
              <a:lnSpc>
                <a:spcPts val="5040"/>
              </a:lnSpc>
            </a:pPr>
            <a:r>
              <a:rPr lang="en-US" sz="3600" b="1" dirty="0">
                <a:solidFill>
                  <a:srgbClr val="8FC73E"/>
                </a:solidFill>
                <a:latin typeface="Calibri (MS) Bold"/>
                <a:ea typeface="Calibri (MS) Bold"/>
                <a:cs typeface="Calibri (MS) Bold"/>
                <a:sym typeface="Calibri (MS) Bold"/>
              </a:rPr>
              <a:t>TEACH WITH PRESENCE. MOVE WITH PURPOSE.</a:t>
            </a:r>
          </a:p>
        </p:txBody>
      </p:sp>
      <p:sp>
        <p:nvSpPr>
          <p:cNvPr id="5" name="TextBox 5"/>
          <p:cNvSpPr txBox="1"/>
          <p:nvPr/>
        </p:nvSpPr>
        <p:spPr>
          <a:xfrm>
            <a:off x="1371601" y="932445"/>
            <a:ext cx="11944700" cy="2715552"/>
          </a:xfrm>
          <a:prstGeom prst="rect">
            <a:avLst/>
          </a:prstGeom>
        </p:spPr>
        <p:txBody>
          <a:bodyPr lIns="0" tIns="0" rIns="0" bIns="0" rtlCol="0" anchor="t">
            <a:spAutoFit/>
          </a:bodyPr>
          <a:lstStyle/>
          <a:p>
            <a:pPr>
              <a:lnSpc>
                <a:spcPts val="21119"/>
              </a:lnSpc>
            </a:pPr>
            <a:r>
              <a:rPr lang="en-US" sz="30400" b="1" baseline="-25000" dirty="0">
                <a:solidFill>
                  <a:srgbClr val="8FC73E"/>
                </a:solidFill>
                <a:latin typeface="+mj-lt"/>
                <a:ea typeface="Calibri (MS) Bold"/>
                <a:cs typeface="Calibri (MS) Bold"/>
                <a:sym typeface="Calibri (MS) Bold"/>
              </a:rPr>
              <a:t>CUE</a:t>
            </a:r>
            <a:r>
              <a:rPr lang="en-US" sz="21400" b="1" baseline="-25000" dirty="0">
                <a:solidFill>
                  <a:srgbClr val="8FC73E"/>
                </a:solidFill>
                <a:latin typeface="+mj-lt"/>
                <a:ea typeface="Calibri (MS) Bold"/>
                <a:cs typeface="Calibri (MS) Bold"/>
                <a:sym typeface="Calibri (MS) Bold"/>
              </a:rPr>
              <a:t>™</a:t>
            </a:r>
            <a:endParaRPr lang="en-US" sz="30400" b="1" baseline="-25000" dirty="0">
              <a:solidFill>
                <a:srgbClr val="8FC73E"/>
              </a:solidFill>
              <a:latin typeface="+mj-lt"/>
              <a:ea typeface="Calibri (MS) Bold"/>
              <a:cs typeface="Calibri (MS) Bold"/>
              <a:sym typeface="Calibri (MS) Bold"/>
            </a:endParaRPr>
          </a:p>
        </p:txBody>
      </p:sp>
      <p:sp>
        <p:nvSpPr>
          <p:cNvPr id="6" name="TextBox 6"/>
          <p:cNvSpPr txBox="1"/>
          <p:nvPr/>
        </p:nvSpPr>
        <p:spPr>
          <a:xfrm>
            <a:off x="1371601" y="6008209"/>
            <a:ext cx="11944700" cy="541302"/>
          </a:xfrm>
          <a:prstGeom prst="rect">
            <a:avLst/>
          </a:prstGeom>
        </p:spPr>
        <p:txBody>
          <a:bodyPr lIns="0" tIns="0" rIns="0" bIns="0" rtlCol="0" anchor="t">
            <a:spAutoFit/>
          </a:bodyPr>
          <a:lstStyle/>
          <a:p>
            <a:pPr>
              <a:lnSpc>
                <a:spcPts val="4485"/>
              </a:lnSpc>
            </a:pPr>
            <a:r>
              <a:rPr lang="en-US" sz="3204" b="1" dirty="0">
                <a:solidFill>
                  <a:srgbClr val="8FC83E"/>
                </a:solidFill>
                <a:latin typeface="Calibri (MS) Bold"/>
                <a:ea typeface="Calibri (MS) Bold"/>
                <a:cs typeface="Calibri (MS) Bold"/>
                <a:sym typeface="Calibri (MS) Bold"/>
              </a:rPr>
              <a:t>CUE™ was built for that kind of teaching</a:t>
            </a:r>
          </a:p>
        </p:txBody>
      </p:sp>
      <p:sp>
        <p:nvSpPr>
          <p:cNvPr id="7" name="TextBox 7"/>
          <p:cNvSpPr txBox="1"/>
          <p:nvPr/>
        </p:nvSpPr>
        <p:spPr>
          <a:xfrm>
            <a:off x="1371601" y="7017029"/>
            <a:ext cx="9913380" cy="3896388"/>
          </a:xfrm>
          <a:prstGeom prst="rect">
            <a:avLst/>
          </a:prstGeom>
        </p:spPr>
        <p:txBody>
          <a:bodyPr lIns="0" tIns="0" rIns="0" bIns="0" rtlCol="0" anchor="t">
            <a:spAutoFit/>
          </a:bodyPr>
          <a:lstStyle/>
          <a:p>
            <a:pPr>
              <a:lnSpc>
                <a:spcPts val="3359"/>
              </a:lnSpc>
            </a:pPr>
            <a:r>
              <a:rPr lang="en-US" sz="2399">
                <a:solidFill>
                  <a:srgbClr val="53585F"/>
                </a:solidFill>
                <a:latin typeface="Calibri (MS)"/>
                <a:ea typeface="Calibri (MS)"/>
                <a:cs typeface="Calibri (MS)"/>
                <a:sym typeface="Calibri (MS)"/>
              </a:rPr>
              <a:t>This next-generation pneumatic desk and mobile podium gives you full control over how and where you engage. The podium detaches easily and rolls with you—so you can stand in front of your class, guide a small group, or collaborate one-on-one. When it’s time to reconnect, the magnetic base locks back in place, transforming into a stable workspace.</a:t>
            </a:r>
          </a:p>
          <a:p>
            <a:pPr>
              <a:lnSpc>
                <a:spcPts val="3359"/>
              </a:lnSpc>
            </a:pPr>
            <a:endParaRPr lang="en-US" sz="2399">
              <a:solidFill>
                <a:srgbClr val="53585F"/>
              </a:solidFill>
              <a:latin typeface="Calibri (MS)"/>
              <a:ea typeface="Calibri (MS)"/>
              <a:cs typeface="Calibri (MS)"/>
              <a:sym typeface="Calibri (MS)"/>
            </a:endParaRPr>
          </a:p>
          <a:p>
            <a:pPr>
              <a:lnSpc>
                <a:spcPts val="3359"/>
              </a:lnSpc>
            </a:pPr>
            <a:r>
              <a:rPr lang="en-US" sz="2399">
                <a:solidFill>
                  <a:srgbClr val="53585F"/>
                </a:solidFill>
                <a:latin typeface="Calibri (MS)"/>
                <a:ea typeface="Calibri (MS)"/>
                <a:cs typeface="Calibri (MS)"/>
                <a:sym typeface="Calibri (MS)"/>
              </a:rPr>
              <a:t>Smooth pneumatic height adjustment helps you shift from sitting to standing without breaking stride. Durable materials, clean design, and optional storage make CUE as practical as it is flexible.</a:t>
            </a:r>
          </a:p>
        </p:txBody>
      </p:sp>
      <p:sp>
        <p:nvSpPr>
          <p:cNvPr id="8" name="TextBox 8"/>
          <p:cNvSpPr txBox="1"/>
          <p:nvPr/>
        </p:nvSpPr>
        <p:spPr>
          <a:xfrm>
            <a:off x="1371601" y="4376978"/>
            <a:ext cx="9913380" cy="1174489"/>
          </a:xfrm>
          <a:prstGeom prst="rect">
            <a:avLst/>
          </a:prstGeom>
        </p:spPr>
        <p:txBody>
          <a:bodyPr lIns="0" tIns="0" rIns="0" bIns="0" rtlCol="0" anchor="t">
            <a:spAutoFit/>
          </a:bodyPr>
          <a:lstStyle/>
          <a:p>
            <a:pPr>
              <a:lnSpc>
                <a:spcPts val="3119"/>
              </a:lnSpc>
              <a:spcBef>
                <a:spcPct val="0"/>
              </a:spcBef>
            </a:pPr>
            <a:r>
              <a:rPr lang="en-US" sz="2399" dirty="0">
                <a:solidFill>
                  <a:srgbClr val="53585F"/>
                </a:solidFill>
                <a:latin typeface="Calibri (MS)"/>
                <a:ea typeface="Calibri (MS)"/>
                <a:cs typeface="Calibri (MS)"/>
                <a:sym typeface="Calibri (MS)"/>
              </a:rPr>
              <a:t>In the classroom, presence is everything. How a teacher moves can command attention, shift energy, or create connection. It’s more than posture—it’s purposeful motion.</a:t>
            </a:r>
          </a:p>
        </p:txBody>
      </p:sp>
      <p:sp>
        <p:nvSpPr>
          <p:cNvPr id="9" name="TextBox 9"/>
          <p:cNvSpPr txBox="1"/>
          <p:nvPr/>
        </p:nvSpPr>
        <p:spPr>
          <a:xfrm>
            <a:off x="1371601" y="11248670"/>
            <a:ext cx="9913380" cy="844270"/>
          </a:xfrm>
          <a:prstGeom prst="rect">
            <a:avLst/>
          </a:prstGeom>
        </p:spPr>
        <p:txBody>
          <a:bodyPr lIns="0" tIns="0" rIns="0" bIns="0" rtlCol="0" anchor="t">
            <a:spAutoFit/>
          </a:bodyPr>
          <a:lstStyle/>
          <a:p>
            <a:pPr>
              <a:lnSpc>
                <a:spcPts val="3360"/>
              </a:lnSpc>
              <a:spcBef>
                <a:spcPct val="0"/>
              </a:spcBef>
            </a:pPr>
            <a:r>
              <a:rPr lang="en-US" sz="2400" b="1">
                <a:solidFill>
                  <a:srgbClr val="3F4247"/>
                </a:solidFill>
                <a:latin typeface="Calibri (MS) Bold"/>
                <a:ea typeface="Calibri (MS) Bold"/>
                <a:cs typeface="Calibri (MS) Bold"/>
                <a:sym typeface="Calibri (MS) Bold"/>
              </a:rPr>
              <a:t>Whether you’re leading the room or working side by side, CUE™ moves with you. Because when you’re on cue, your students are, too.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BF982D-2DA6-8243-C419-5DA622B7F993}"/>
              </a:ext>
            </a:extLst>
          </p:cNvPr>
          <p:cNvSpPr txBox="1"/>
          <p:nvPr/>
        </p:nvSpPr>
        <p:spPr>
          <a:xfrm>
            <a:off x="1219507" y="2933849"/>
            <a:ext cx="10795001" cy="7848302"/>
          </a:xfrm>
          <a:prstGeom prst="rect">
            <a:avLst/>
          </a:prstGeom>
          <a:noFill/>
        </p:spPr>
        <p:txBody>
          <a:bodyPr wrap="square" lIns="91440" tIns="45720" rIns="91440" bIns="45720" anchor="t">
            <a:spAutoFit/>
          </a:bodyPr>
          <a:lstStyle/>
          <a:p>
            <a:pPr marL="457200" indent="-457200">
              <a:buAutoNum type="arabicPeriod"/>
            </a:pPr>
            <a:r>
              <a:rPr lang="en-US" sz="2400" b="1" dirty="0"/>
              <a:t>Made to Move With You</a:t>
            </a:r>
          </a:p>
          <a:p>
            <a:pPr marL="457200" indent="-457200">
              <a:buAutoNum type="arabicPeriod"/>
            </a:pPr>
            <a:endParaRPr lang="en-US" sz="2400" b="1" dirty="0"/>
          </a:p>
          <a:p>
            <a:pPr>
              <a:buNone/>
            </a:pPr>
            <a:r>
              <a:rPr lang="en-US" sz="2400" i="1" dirty="0"/>
              <a:t>The classroom isn’t static, and neither are you.</a:t>
            </a:r>
          </a:p>
          <a:p>
            <a:pPr>
              <a:buNone/>
            </a:pPr>
            <a:endParaRPr lang="en-US" sz="2400" i="1" dirty="0"/>
          </a:p>
          <a:p>
            <a:r>
              <a:rPr lang="en-US" sz="2400" dirty="0"/>
              <a:t>Cue™ adjusts with a single pull, rolls smoothly across the room, and keeps up as you shift from guiding a group to leading a lesson. It’s built for the rhythm of real teaching.</a:t>
            </a:r>
            <a:endParaRPr lang="en-US" sz="2400" dirty="0">
              <a:ea typeface="Calibri"/>
              <a:cs typeface="Calibri"/>
            </a:endParaRPr>
          </a:p>
          <a:p>
            <a:pPr>
              <a:buNone/>
            </a:pPr>
            <a:endParaRPr lang="en-US" sz="2400" dirty="0"/>
          </a:p>
          <a:p>
            <a:pPr>
              <a:buNone/>
            </a:pPr>
            <a:r>
              <a:rPr lang="en-US" sz="2400" b="1" dirty="0"/>
              <a:t>2. Your Desk. Your Way. Every Day.</a:t>
            </a:r>
          </a:p>
          <a:p>
            <a:pPr>
              <a:buNone/>
            </a:pPr>
            <a:endParaRPr lang="en-US" sz="2400" b="1" dirty="0"/>
          </a:p>
          <a:p>
            <a:r>
              <a:rPr lang="en-US" sz="2400" i="1" dirty="0"/>
              <a:t>No two teachers teach the same. Cue™ makes room for that.</a:t>
            </a:r>
          </a:p>
          <a:p>
            <a:pPr>
              <a:buNone/>
            </a:pPr>
            <a:endParaRPr lang="en-US" sz="2400" i="1" dirty="0"/>
          </a:p>
          <a:p>
            <a:pPr>
              <a:buNone/>
            </a:pPr>
            <a:r>
              <a:rPr lang="en-US" sz="2400" dirty="0"/>
              <a:t>Customize your setup—podium on the left or right, storage where you need it, standing or sitting in seconds. It's your space, finally built for </a:t>
            </a:r>
            <a:r>
              <a:rPr lang="en-US" sz="2400" i="1" dirty="0"/>
              <a:t>you</a:t>
            </a:r>
            <a:r>
              <a:rPr lang="en-US" sz="2400" dirty="0"/>
              <a:t>.</a:t>
            </a:r>
          </a:p>
          <a:p>
            <a:pPr>
              <a:buNone/>
            </a:pPr>
            <a:endParaRPr lang="en-US" sz="2400" dirty="0"/>
          </a:p>
          <a:p>
            <a:pPr>
              <a:buNone/>
            </a:pPr>
            <a:r>
              <a:rPr lang="en-US" sz="2400" b="1" dirty="0"/>
              <a:t>3. Stand Up. Sit Down. Teach On.</a:t>
            </a:r>
          </a:p>
          <a:p>
            <a:pPr>
              <a:buNone/>
            </a:pPr>
            <a:endParaRPr lang="en-US" sz="2400" b="1" dirty="0"/>
          </a:p>
          <a:p>
            <a:pPr>
              <a:buNone/>
            </a:pPr>
            <a:r>
              <a:rPr lang="en-US" sz="2400" i="1" dirty="0"/>
              <a:t>No buttons, no power cords—just a quiet lift when you need it.</a:t>
            </a:r>
          </a:p>
          <a:p>
            <a:pPr>
              <a:buNone/>
            </a:pPr>
            <a:endParaRPr lang="en-US" sz="2400" i="1" dirty="0"/>
          </a:p>
          <a:p>
            <a:pPr>
              <a:buNone/>
            </a:pPr>
            <a:r>
              <a:rPr lang="en-US" sz="2400" dirty="0"/>
              <a:t>Switch between sitting and standing on the fly. Cue™ keeps you energized and ergonomic without ever needing an outlet.</a:t>
            </a:r>
          </a:p>
        </p:txBody>
      </p:sp>
      <p:sp>
        <p:nvSpPr>
          <p:cNvPr id="5" name="TextBox 4">
            <a:extLst>
              <a:ext uri="{FF2B5EF4-FFF2-40B4-BE49-F238E27FC236}">
                <a16:creationId xmlns:a16="http://schemas.microsoft.com/office/drawing/2014/main" id="{B4A0D8E5-20C4-0E1A-B9D3-8CD35BF68551}"/>
              </a:ext>
            </a:extLst>
          </p:cNvPr>
          <p:cNvSpPr txBox="1"/>
          <p:nvPr/>
        </p:nvSpPr>
        <p:spPr>
          <a:xfrm>
            <a:off x="12573309" y="3118515"/>
            <a:ext cx="10693400" cy="7478970"/>
          </a:xfrm>
          <a:prstGeom prst="rect">
            <a:avLst/>
          </a:prstGeom>
          <a:noFill/>
        </p:spPr>
        <p:txBody>
          <a:bodyPr wrap="square">
            <a:spAutoFit/>
          </a:bodyPr>
          <a:lstStyle/>
          <a:p>
            <a:pPr>
              <a:buNone/>
            </a:pPr>
            <a:r>
              <a:rPr lang="en-US" sz="2400" b="1" dirty="0"/>
              <a:t>4. Built for the Wear and Wonder of Every School Day</a:t>
            </a:r>
          </a:p>
          <a:p>
            <a:pPr>
              <a:buNone/>
            </a:pPr>
            <a:endParaRPr lang="en-US" sz="2400" b="1" dirty="0"/>
          </a:p>
          <a:p>
            <a:pPr>
              <a:buNone/>
            </a:pPr>
            <a:r>
              <a:rPr lang="en-US" sz="2400" i="1" dirty="0"/>
              <a:t>Teaching is tough. Your desk shouldn’t be.</a:t>
            </a:r>
          </a:p>
          <a:p>
            <a:pPr>
              <a:buNone/>
            </a:pPr>
            <a:endParaRPr lang="en-US" sz="2400" i="1" dirty="0"/>
          </a:p>
          <a:p>
            <a:pPr>
              <a:buNone/>
            </a:pPr>
            <a:r>
              <a:rPr lang="en-US" sz="2400" dirty="0"/>
              <a:t>From thermally fused surfaces to steel-leg durability, Cue™ is built to take what the day throws at it—coffee spills, lesson plans, late nights, and all.</a:t>
            </a:r>
          </a:p>
          <a:p>
            <a:pPr>
              <a:buNone/>
            </a:pPr>
            <a:endParaRPr lang="en-US" sz="2400" dirty="0"/>
          </a:p>
          <a:p>
            <a:pPr>
              <a:buNone/>
            </a:pPr>
            <a:r>
              <a:rPr lang="en-US" sz="2400" b="1" dirty="0"/>
              <a:t>5. Smart Where It Counts</a:t>
            </a:r>
          </a:p>
          <a:p>
            <a:pPr>
              <a:buNone/>
            </a:pPr>
            <a:endParaRPr lang="en-US" sz="2400" b="1" dirty="0"/>
          </a:p>
          <a:p>
            <a:pPr>
              <a:buNone/>
            </a:pPr>
            <a:r>
              <a:rPr lang="en-US" sz="2400" i="1" dirty="0"/>
              <a:t>Simple where you want it. Thoughtful where you need it.</a:t>
            </a:r>
          </a:p>
          <a:p>
            <a:pPr>
              <a:buNone/>
            </a:pPr>
            <a:endParaRPr lang="en-US" sz="2400" i="1" dirty="0"/>
          </a:p>
          <a:p>
            <a:pPr>
              <a:buNone/>
            </a:pPr>
            <a:r>
              <a:rPr lang="en-US" sz="2400" dirty="0"/>
              <a:t>Magnetic podium placement. Lockable drawers. Smooth mobility. Every feature on Cue™ was designed to help—not distract—you.</a:t>
            </a:r>
          </a:p>
          <a:p>
            <a:pPr>
              <a:buNone/>
            </a:pPr>
            <a:endParaRPr lang="en-US" sz="2400" dirty="0"/>
          </a:p>
          <a:p>
            <a:pPr>
              <a:buNone/>
            </a:pPr>
            <a:r>
              <a:rPr lang="en-US" sz="2400" b="1" dirty="0"/>
              <a:t>6. Quietly Powerful</a:t>
            </a:r>
          </a:p>
          <a:p>
            <a:pPr>
              <a:buNone/>
            </a:pPr>
            <a:endParaRPr lang="en-US" sz="2400" b="1" dirty="0"/>
          </a:p>
          <a:p>
            <a:pPr>
              <a:buNone/>
            </a:pPr>
            <a:r>
              <a:rPr lang="en-US" sz="2400" i="1" dirty="0"/>
              <a:t>No motors. No noise. No classroom disruption.</a:t>
            </a:r>
          </a:p>
          <a:p>
            <a:pPr>
              <a:buNone/>
            </a:pPr>
            <a:endParaRPr lang="en-US" sz="2400" i="1" dirty="0"/>
          </a:p>
          <a:p>
            <a:r>
              <a:rPr lang="en-US" sz="2400" dirty="0"/>
              <a:t>Cue’s pneumatic lift adjusts smoothly and silently—letting you transition mid-lesson without losing momentum or your students' focus.</a:t>
            </a:r>
          </a:p>
        </p:txBody>
      </p:sp>
      <p:sp>
        <p:nvSpPr>
          <p:cNvPr id="7" name="TextBox 7">
            <a:extLst>
              <a:ext uri="{FF2B5EF4-FFF2-40B4-BE49-F238E27FC236}">
                <a16:creationId xmlns:a16="http://schemas.microsoft.com/office/drawing/2014/main" id="{CEFDE3C2-6A8F-6BE3-1B1B-098FB8BAD237}"/>
              </a:ext>
            </a:extLst>
          </p:cNvPr>
          <p:cNvSpPr txBox="1"/>
          <p:nvPr/>
        </p:nvSpPr>
        <p:spPr>
          <a:xfrm>
            <a:off x="1219507" y="545589"/>
            <a:ext cx="10972493" cy="878135"/>
          </a:xfrm>
          <a:prstGeom prst="rect">
            <a:avLst/>
          </a:prstGeom>
        </p:spPr>
        <p:txBody>
          <a:bodyPr lIns="0" tIns="0" rIns="0" bIns="0" rtlCol="0" anchor="ctr"/>
          <a:lstStyle/>
          <a:p>
            <a:pPr>
              <a:lnSpc>
                <a:spcPts val="6600"/>
              </a:lnSpc>
            </a:pPr>
            <a:r>
              <a:rPr lang="en-US" sz="5500" b="1">
                <a:solidFill>
                  <a:schemeClr val="accent1"/>
                </a:solidFill>
                <a:latin typeface="+mj-lt"/>
                <a:ea typeface="Arimo Bold"/>
                <a:cs typeface="Arimo Bold"/>
                <a:sym typeface="Arimo Bold"/>
              </a:rPr>
              <a:t>MESSAGING THEMES</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7989-06DD-FF0C-758A-D618498FB8EC}"/>
              </a:ext>
            </a:extLst>
          </p:cNvPr>
          <p:cNvSpPr>
            <a:spLocks noGrp="1"/>
          </p:cNvSpPr>
          <p:nvPr>
            <p:ph type="title"/>
          </p:nvPr>
        </p:nvSpPr>
        <p:spPr/>
        <p:txBody>
          <a:bodyPr/>
          <a:lstStyle/>
          <a:p>
            <a:r>
              <a:rPr lang="en-US"/>
              <a:t>ASSETS &amp; TIMELINE</a:t>
            </a:r>
          </a:p>
        </p:txBody>
      </p:sp>
      <p:sp>
        <p:nvSpPr>
          <p:cNvPr id="3" name="Text Placeholder 2">
            <a:extLst>
              <a:ext uri="{FF2B5EF4-FFF2-40B4-BE49-F238E27FC236}">
                <a16:creationId xmlns:a16="http://schemas.microsoft.com/office/drawing/2014/main" id="{2C6CBC4F-8403-9D29-F245-0F2F5206CB7B}"/>
              </a:ext>
            </a:extLst>
          </p:cNvPr>
          <p:cNvSpPr>
            <a:spLocks noGrp="1"/>
          </p:cNvSpPr>
          <p:nvPr>
            <p:ph type="body" sz="quarter" idx="14"/>
          </p:nvPr>
        </p:nvSpPr>
        <p:spPr>
          <a:xfrm>
            <a:off x="1165508" y="2582880"/>
            <a:ext cx="15469471" cy="5960836"/>
          </a:xfrm>
        </p:spPr>
        <p:txBody>
          <a:bodyPr/>
          <a:lstStyle/>
          <a:p>
            <a:r>
              <a:rPr lang="en-US" b="1">
                <a:solidFill>
                  <a:schemeClr val="tx2"/>
                </a:solidFill>
                <a:latin typeface="+mj-lt"/>
              </a:rPr>
              <a:t>April 11</a:t>
            </a:r>
            <a:r>
              <a:rPr lang="en-US">
                <a:solidFill>
                  <a:schemeClr val="tx2"/>
                </a:solidFill>
                <a:latin typeface="+mj-lt"/>
              </a:rPr>
              <a:t> – Spec Sheets, E-Cards, Sell Sheet</a:t>
            </a:r>
            <a:endParaRPr lang="en-US" b="1">
              <a:solidFill>
                <a:schemeClr val="tx2"/>
              </a:solidFill>
              <a:latin typeface="+mj-lt"/>
            </a:endParaRPr>
          </a:p>
          <a:p>
            <a:r>
              <a:rPr lang="en-US" b="1">
                <a:solidFill>
                  <a:schemeClr val="tx2"/>
                </a:solidFill>
                <a:latin typeface="+mj-lt"/>
              </a:rPr>
              <a:t>April 22</a:t>
            </a:r>
            <a:r>
              <a:rPr lang="en-US">
                <a:solidFill>
                  <a:schemeClr val="tx2"/>
                </a:solidFill>
                <a:latin typeface="+mj-lt"/>
              </a:rPr>
              <a:t> – Orders Can Be Placed / </a:t>
            </a:r>
            <a:r>
              <a:rPr lang="en-US" b="1">
                <a:solidFill>
                  <a:schemeClr val="tx2"/>
                </a:solidFill>
                <a:latin typeface="+mj-lt"/>
              </a:rPr>
              <a:t>Launch Date</a:t>
            </a:r>
          </a:p>
          <a:p>
            <a:pPr>
              <a:buNone/>
            </a:pPr>
            <a:r>
              <a:rPr lang="en-US" b="1">
                <a:solidFill>
                  <a:schemeClr val="tx2"/>
                </a:solidFill>
                <a:latin typeface="+mj-lt"/>
              </a:rPr>
              <a:t>June 9</a:t>
            </a:r>
            <a:r>
              <a:rPr lang="en-US">
                <a:solidFill>
                  <a:schemeClr val="tx2"/>
                </a:solidFill>
                <a:latin typeface="+mj-lt"/>
              </a:rPr>
              <a:t> – Product in Warehouse</a:t>
            </a:r>
          </a:p>
          <a:p>
            <a:pPr>
              <a:buNone/>
            </a:pPr>
            <a:r>
              <a:rPr lang="en-US" b="1">
                <a:solidFill>
                  <a:schemeClr val="tx2"/>
                </a:solidFill>
                <a:latin typeface="+mj-lt"/>
              </a:rPr>
              <a:t>July 1</a:t>
            </a:r>
            <a:r>
              <a:rPr lang="en-US">
                <a:solidFill>
                  <a:schemeClr val="tx2"/>
                </a:solidFill>
                <a:latin typeface="+mj-lt"/>
              </a:rPr>
              <a:t> – First Shipment Date</a:t>
            </a:r>
          </a:p>
          <a:p>
            <a:r>
              <a:rPr lang="en-US" b="1">
                <a:solidFill>
                  <a:schemeClr val="tx2"/>
                </a:solidFill>
                <a:latin typeface="+mj-lt"/>
              </a:rPr>
              <a:t>November 5</a:t>
            </a:r>
            <a:r>
              <a:rPr lang="en-US">
                <a:solidFill>
                  <a:schemeClr val="tx2"/>
                </a:solidFill>
                <a:latin typeface="+mj-lt"/>
              </a:rPr>
              <a:t> – External Beta Tests (</a:t>
            </a:r>
            <a:r>
              <a:rPr lang="en-US" err="1">
                <a:solidFill>
                  <a:schemeClr val="tx2"/>
                </a:solidFill>
                <a:latin typeface="+mj-lt"/>
              </a:rPr>
              <a:t>EdSpaces</a:t>
            </a:r>
            <a:r>
              <a:rPr lang="en-US">
                <a:solidFill>
                  <a:schemeClr val="tx2"/>
                </a:solidFill>
                <a:latin typeface="+mj-lt"/>
              </a:rPr>
              <a:t>)</a:t>
            </a:r>
          </a:p>
          <a:p>
            <a:endParaRPr lang="en-US">
              <a:solidFill>
                <a:schemeClr val="tx2"/>
              </a:solidFill>
              <a:latin typeface="+mj-lt"/>
            </a:endParaRPr>
          </a:p>
        </p:txBody>
      </p:sp>
    </p:spTree>
    <p:extLst>
      <p:ext uri="{BB962C8B-B14F-4D97-AF65-F5344CB8AC3E}">
        <p14:creationId xmlns:p14="http://schemas.microsoft.com/office/powerpoint/2010/main" val="36242964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921496"/>
            <a:ext cx="24384000" cy="794504"/>
            <a:chOff x="0" y="0"/>
            <a:chExt cx="24384000" cy="794504"/>
          </a:xfrm>
        </p:grpSpPr>
        <p:sp>
          <p:nvSpPr>
            <p:cNvPr id="3" name="Freeform 3"/>
            <p:cNvSpPr/>
            <p:nvPr/>
          </p:nvSpPr>
          <p:spPr>
            <a:xfrm>
              <a:off x="0" y="0"/>
              <a:ext cx="24384000" cy="794512"/>
            </a:xfrm>
            <a:custGeom>
              <a:avLst/>
              <a:gdLst/>
              <a:ahLst/>
              <a:cxnLst/>
              <a:rect l="l" t="t" r="r" b="b"/>
              <a:pathLst>
                <a:path w="24384000" h="794512">
                  <a:moveTo>
                    <a:pt x="0" y="0"/>
                  </a:moveTo>
                  <a:lnTo>
                    <a:pt x="24384000" y="0"/>
                  </a:lnTo>
                  <a:lnTo>
                    <a:pt x="24384000" y="794512"/>
                  </a:lnTo>
                  <a:lnTo>
                    <a:pt x="0" y="794512"/>
                  </a:lnTo>
                  <a:close/>
                </a:path>
              </a:pathLst>
            </a:custGeom>
            <a:solidFill>
              <a:srgbClr val="3F4247"/>
            </a:solidFill>
          </p:spPr>
          <p:txBody>
            <a:bodyPr/>
            <a:lstStyle/>
            <a:p>
              <a:endParaRPr lang="en-US" sz="2400"/>
            </a:p>
          </p:txBody>
        </p:sp>
      </p:grpSp>
      <p:sp>
        <p:nvSpPr>
          <p:cNvPr id="4" name="Freeform 4"/>
          <p:cNvSpPr/>
          <p:nvPr/>
        </p:nvSpPr>
        <p:spPr>
          <a:xfrm>
            <a:off x="22388994" y="12896981"/>
            <a:ext cx="1658997" cy="829499"/>
          </a:xfrm>
          <a:custGeom>
            <a:avLst/>
            <a:gdLst/>
            <a:ahLst/>
            <a:cxnLst/>
            <a:rect l="l" t="t" r="r" b="b"/>
            <a:pathLst>
              <a:path w="1244248" h="622124">
                <a:moveTo>
                  <a:pt x="0" y="0"/>
                </a:moveTo>
                <a:lnTo>
                  <a:pt x="1244247" y="0"/>
                </a:lnTo>
                <a:lnTo>
                  <a:pt x="1244247" y="622124"/>
                </a:lnTo>
                <a:lnTo>
                  <a:pt x="0" y="622124"/>
                </a:lnTo>
                <a:lnTo>
                  <a:pt x="0" y="0"/>
                </a:lnTo>
                <a:close/>
              </a:path>
            </a:pathLst>
          </a:custGeom>
          <a:blipFill>
            <a:blip r:embed="rId3">
              <a:extLst>
                <a:ext uri="{96DAC541-7B7A-43D3-8B79-37D633B846F1}">
                  <asvg:svgBlip xmlns:asvg="http://schemas.microsoft.com/office/drawing/2016/SVG/main" r:embed="rId4"/>
                </a:ext>
              </a:extLst>
            </a:blip>
            <a:stretch>
              <a:fillRect b="-763"/>
            </a:stretch>
          </a:blipFill>
        </p:spPr>
        <p:txBody>
          <a:bodyPr/>
          <a:lstStyle/>
          <a:p>
            <a:endParaRPr lang="en-US" sz="2400"/>
          </a:p>
        </p:txBody>
      </p:sp>
      <p:grpSp>
        <p:nvGrpSpPr>
          <p:cNvPr id="5" name="Group 5"/>
          <p:cNvGrpSpPr/>
          <p:nvPr/>
        </p:nvGrpSpPr>
        <p:grpSpPr>
          <a:xfrm>
            <a:off x="1780022" y="9249049"/>
            <a:ext cx="6610639" cy="3095353"/>
            <a:chOff x="0" y="0"/>
            <a:chExt cx="6610639" cy="3095353"/>
          </a:xfrm>
        </p:grpSpPr>
        <p:sp>
          <p:nvSpPr>
            <p:cNvPr id="6" name="Freeform 6"/>
            <p:cNvSpPr/>
            <p:nvPr/>
          </p:nvSpPr>
          <p:spPr>
            <a:xfrm>
              <a:off x="0" y="0"/>
              <a:ext cx="6610604" cy="3095371"/>
            </a:xfrm>
            <a:custGeom>
              <a:avLst/>
              <a:gdLst/>
              <a:ahLst/>
              <a:cxnLst/>
              <a:rect l="l" t="t" r="r" b="b"/>
              <a:pathLst>
                <a:path w="6610604" h="3095371">
                  <a:moveTo>
                    <a:pt x="0" y="0"/>
                  </a:moveTo>
                  <a:lnTo>
                    <a:pt x="6610604" y="0"/>
                  </a:lnTo>
                  <a:lnTo>
                    <a:pt x="6610604" y="3095371"/>
                  </a:lnTo>
                  <a:lnTo>
                    <a:pt x="0" y="3095371"/>
                  </a:lnTo>
                  <a:lnTo>
                    <a:pt x="0" y="0"/>
                  </a:lnTo>
                  <a:close/>
                </a:path>
              </a:pathLst>
            </a:custGeom>
            <a:blipFill>
              <a:blip r:embed="rId5"/>
              <a:stretch>
                <a:fillRect l="-57229" r="-57230"/>
              </a:stretch>
            </a:blipFill>
          </p:spPr>
          <p:txBody>
            <a:bodyPr/>
            <a:lstStyle/>
            <a:p>
              <a:endParaRPr lang="en-US" sz="2400"/>
            </a:p>
          </p:txBody>
        </p:sp>
      </p:grpSp>
      <p:grpSp>
        <p:nvGrpSpPr>
          <p:cNvPr id="7" name="Group 7"/>
          <p:cNvGrpSpPr/>
          <p:nvPr/>
        </p:nvGrpSpPr>
        <p:grpSpPr>
          <a:xfrm>
            <a:off x="1780023" y="6194302"/>
            <a:ext cx="7848072" cy="3054731"/>
            <a:chOff x="1" y="0"/>
            <a:chExt cx="7483542" cy="3054731"/>
          </a:xfrm>
        </p:grpSpPr>
        <p:sp>
          <p:nvSpPr>
            <p:cNvPr id="8" name="Freeform 8"/>
            <p:cNvSpPr/>
            <p:nvPr/>
          </p:nvSpPr>
          <p:spPr>
            <a:xfrm>
              <a:off x="1" y="0"/>
              <a:ext cx="7483542" cy="3054731"/>
            </a:xfrm>
            <a:custGeom>
              <a:avLst/>
              <a:gdLst/>
              <a:ahLst/>
              <a:cxnLst/>
              <a:rect l="l" t="t" r="r" b="b"/>
              <a:pathLst>
                <a:path w="8304143" h="3054731">
                  <a:moveTo>
                    <a:pt x="0" y="0"/>
                  </a:moveTo>
                  <a:lnTo>
                    <a:pt x="8304143" y="0"/>
                  </a:lnTo>
                  <a:lnTo>
                    <a:pt x="8304143" y="3054731"/>
                  </a:lnTo>
                  <a:lnTo>
                    <a:pt x="0" y="3054731"/>
                  </a:lnTo>
                  <a:lnTo>
                    <a:pt x="0" y="0"/>
                  </a:lnTo>
                  <a:close/>
                </a:path>
              </a:pathLst>
            </a:custGeom>
            <a:blipFill>
              <a:blip r:embed="rId5"/>
              <a:stretch>
                <a:fillRect r="-86958"/>
              </a:stretch>
            </a:blipFill>
          </p:spPr>
          <p:txBody>
            <a:bodyPr/>
            <a:lstStyle/>
            <a:p>
              <a:endParaRPr lang="en-US" sz="2400"/>
            </a:p>
          </p:txBody>
        </p:sp>
      </p:grpSp>
      <p:grpSp>
        <p:nvGrpSpPr>
          <p:cNvPr id="9" name="Group 9"/>
          <p:cNvGrpSpPr/>
          <p:nvPr/>
        </p:nvGrpSpPr>
        <p:grpSpPr>
          <a:xfrm>
            <a:off x="11760927" y="858458"/>
            <a:ext cx="10420295" cy="6564785"/>
            <a:chOff x="0" y="0"/>
            <a:chExt cx="10420295" cy="6564785"/>
          </a:xfrm>
        </p:grpSpPr>
        <p:sp>
          <p:nvSpPr>
            <p:cNvPr id="10" name="Freeform 10"/>
            <p:cNvSpPr/>
            <p:nvPr/>
          </p:nvSpPr>
          <p:spPr>
            <a:xfrm>
              <a:off x="0" y="0"/>
              <a:ext cx="10420350" cy="6564757"/>
            </a:xfrm>
            <a:custGeom>
              <a:avLst/>
              <a:gdLst/>
              <a:ahLst/>
              <a:cxnLst/>
              <a:rect l="l" t="t" r="r" b="b"/>
              <a:pathLst>
                <a:path w="10420350" h="6564757">
                  <a:moveTo>
                    <a:pt x="0" y="0"/>
                  </a:moveTo>
                  <a:lnTo>
                    <a:pt x="10420350" y="0"/>
                  </a:lnTo>
                  <a:lnTo>
                    <a:pt x="10420350" y="6564757"/>
                  </a:lnTo>
                  <a:lnTo>
                    <a:pt x="0" y="6564757"/>
                  </a:lnTo>
                  <a:lnTo>
                    <a:pt x="0" y="0"/>
                  </a:lnTo>
                  <a:close/>
                </a:path>
              </a:pathLst>
            </a:custGeom>
            <a:blipFill>
              <a:blip r:embed="rId6"/>
              <a:stretch>
                <a:fillRect/>
              </a:stretch>
            </a:blipFill>
          </p:spPr>
          <p:txBody>
            <a:bodyPr/>
            <a:lstStyle/>
            <a:p>
              <a:endParaRPr lang="en-US" sz="2400"/>
            </a:p>
          </p:txBody>
        </p:sp>
      </p:grpSp>
      <p:grpSp>
        <p:nvGrpSpPr>
          <p:cNvPr id="11" name="Group 11"/>
          <p:cNvGrpSpPr/>
          <p:nvPr/>
        </p:nvGrpSpPr>
        <p:grpSpPr>
          <a:xfrm>
            <a:off x="11364477" y="5816600"/>
            <a:ext cx="5094724" cy="1905075"/>
            <a:chOff x="0" y="0"/>
            <a:chExt cx="5094724" cy="1905075"/>
          </a:xfrm>
        </p:grpSpPr>
        <p:sp>
          <p:nvSpPr>
            <p:cNvPr id="12" name="Freeform 12"/>
            <p:cNvSpPr/>
            <p:nvPr/>
          </p:nvSpPr>
          <p:spPr>
            <a:xfrm>
              <a:off x="0" y="0"/>
              <a:ext cx="5094732" cy="1905127"/>
            </a:xfrm>
            <a:custGeom>
              <a:avLst/>
              <a:gdLst/>
              <a:ahLst/>
              <a:cxnLst/>
              <a:rect l="l" t="t" r="r" b="b"/>
              <a:pathLst>
                <a:path w="5094732" h="1905127">
                  <a:moveTo>
                    <a:pt x="0" y="0"/>
                  </a:moveTo>
                  <a:lnTo>
                    <a:pt x="5094732" y="0"/>
                  </a:lnTo>
                  <a:lnTo>
                    <a:pt x="5094732" y="1905127"/>
                  </a:lnTo>
                  <a:lnTo>
                    <a:pt x="0" y="1905127"/>
                  </a:lnTo>
                  <a:lnTo>
                    <a:pt x="0" y="0"/>
                  </a:lnTo>
                  <a:close/>
                </a:path>
              </a:pathLst>
            </a:custGeom>
            <a:blipFill>
              <a:blip r:embed="rId7"/>
              <a:stretch>
                <a:fillRect l="-2501" r="-2501" b="2"/>
              </a:stretch>
            </a:blipFill>
          </p:spPr>
          <p:txBody>
            <a:bodyPr/>
            <a:lstStyle/>
            <a:p>
              <a:endParaRPr lang="en-US" sz="2400"/>
            </a:p>
          </p:txBody>
        </p:sp>
      </p:grpSp>
      <p:grpSp>
        <p:nvGrpSpPr>
          <p:cNvPr id="13" name="Group 13"/>
          <p:cNvGrpSpPr/>
          <p:nvPr/>
        </p:nvGrpSpPr>
        <p:grpSpPr>
          <a:xfrm>
            <a:off x="1780022" y="1136379"/>
            <a:ext cx="8100919" cy="907556"/>
            <a:chOff x="0" y="0"/>
            <a:chExt cx="8100919" cy="907556"/>
          </a:xfrm>
        </p:grpSpPr>
        <p:sp>
          <p:nvSpPr>
            <p:cNvPr id="14" name="Freeform 14"/>
            <p:cNvSpPr/>
            <p:nvPr/>
          </p:nvSpPr>
          <p:spPr>
            <a:xfrm>
              <a:off x="0" y="0"/>
              <a:ext cx="8100919" cy="907556"/>
            </a:xfrm>
            <a:custGeom>
              <a:avLst/>
              <a:gdLst/>
              <a:ahLst/>
              <a:cxnLst/>
              <a:rect l="l" t="t" r="r" b="b"/>
              <a:pathLst>
                <a:path w="8100919" h="907556">
                  <a:moveTo>
                    <a:pt x="0" y="0"/>
                  </a:moveTo>
                  <a:lnTo>
                    <a:pt x="8100919" y="0"/>
                  </a:lnTo>
                  <a:lnTo>
                    <a:pt x="8100919" y="907556"/>
                  </a:lnTo>
                  <a:lnTo>
                    <a:pt x="0" y="907556"/>
                  </a:lnTo>
                  <a:close/>
                </a:path>
              </a:pathLst>
            </a:custGeom>
            <a:solidFill>
              <a:srgbClr val="000000">
                <a:alpha val="0"/>
              </a:srgbClr>
            </a:solidFill>
          </p:spPr>
          <p:txBody>
            <a:bodyPr/>
            <a:lstStyle/>
            <a:p>
              <a:endParaRPr lang="en-US" sz="2400"/>
            </a:p>
          </p:txBody>
        </p:sp>
        <p:sp>
          <p:nvSpPr>
            <p:cNvPr id="15" name="TextBox 15"/>
            <p:cNvSpPr txBox="1"/>
            <p:nvPr/>
          </p:nvSpPr>
          <p:spPr>
            <a:xfrm>
              <a:off x="0" y="-152400"/>
              <a:ext cx="8100919" cy="1059956"/>
            </a:xfrm>
            <a:prstGeom prst="rect">
              <a:avLst/>
            </a:prstGeom>
          </p:spPr>
          <p:txBody>
            <a:bodyPr lIns="0" tIns="0" rIns="0" bIns="0" rtlCol="0" anchor="t"/>
            <a:lstStyle/>
            <a:p>
              <a:pPr>
                <a:lnSpc>
                  <a:spcPts val="7485"/>
                </a:lnSpc>
              </a:pPr>
              <a:r>
                <a:rPr lang="en-US" sz="5500" b="1">
                  <a:solidFill>
                    <a:srgbClr val="767A82"/>
                  </a:solidFill>
                  <a:latin typeface="Calibri (MS) Bold"/>
                  <a:ea typeface="Calibri (MS) Bold"/>
                  <a:cs typeface="Calibri (MS) Bold"/>
                  <a:sym typeface="Calibri (MS) Bold"/>
                </a:rPr>
                <a:t>PRODUCT OVERVIEW</a:t>
              </a:r>
            </a:p>
          </p:txBody>
        </p:sp>
      </p:grpSp>
      <p:sp>
        <p:nvSpPr>
          <p:cNvPr id="16" name="Freeform 16"/>
          <p:cNvSpPr/>
          <p:nvPr/>
        </p:nvSpPr>
        <p:spPr>
          <a:xfrm>
            <a:off x="1780022" y="3109184"/>
            <a:ext cx="8304180" cy="2310209"/>
          </a:xfrm>
          <a:custGeom>
            <a:avLst/>
            <a:gdLst/>
            <a:ahLst/>
            <a:cxnLst/>
            <a:rect l="l" t="t" r="r" b="b"/>
            <a:pathLst>
              <a:path w="6228135" h="1732657">
                <a:moveTo>
                  <a:pt x="0" y="0"/>
                </a:moveTo>
                <a:lnTo>
                  <a:pt x="6228136" y="0"/>
                </a:lnTo>
                <a:lnTo>
                  <a:pt x="6228136" y="1732657"/>
                </a:lnTo>
                <a:lnTo>
                  <a:pt x="0" y="17326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2400"/>
          </a:p>
        </p:txBody>
      </p:sp>
      <p:grpSp>
        <p:nvGrpSpPr>
          <p:cNvPr id="17" name="Group 17"/>
          <p:cNvGrpSpPr/>
          <p:nvPr/>
        </p:nvGrpSpPr>
        <p:grpSpPr>
          <a:xfrm>
            <a:off x="2531331" y="4317568"/>
            <a:ext cx="7364896" cy="582809"/>
            <a:chOff x="0" y="0"/>
            <a:chExt cx="7364896" cy="582810"/>
          </a:xfrm>
        </p:grpSpPr>
        <p:sp>
          <p:nvSpPr>
            <p:cNvPr id="18" name="Freeform 18"/>
            <p:cNvSpPr/>
            <p:nvPr/>
          </p:nvSpPr>
          <p:spPr>
            <a:xfrm>
              <a:off x="0" y="0"/>
              <a:ext cx="7364896" cy="582810"/>
            </a:xfrm>
            <a:custGeom>
              <a:avLst/>
              <a:gdLst/>
              <a:ahLst/>
              <a:cxnLst/>
              <a:rect l="l" t="t" r="r" b="b"/>
              <a:pathLst>
                <a:path w="7364896" h="582810">
                  <a:moveTo>
                    <a:pt x="0" y="0"/>
                  </a:moveTo>
                  <a:lnTo>
                    <a:pt x="7364896" y="0"/>
                  </a:lnTo>
                  <a:lnTo>
                    <a:pt x="7364896" y="582810"/>
                  </a:lnTo>
                  <a:lnTo>
                    <a:pt x="0" y="582810"/>
                  </a:lnTo>
                  <a:close/>
                </a:path>
              </a:pathLst>
            </a:custGeom>
            <a:solidFill>
              <a:srgbClr val="000000">
                <a:alpha val="0"/>
              </a:srgbClr>
            </a:solidFill>
          </p:spPr>
          <p:txBody>
            <a:bodyPr/>
            <a:lstStyle/>
            <a:p>
              <a:endParaRPr lang="en-US" sz="2400"/>
            </a:p>
          </p:txBody>
        </p:sp>
        <p:sp>
          <p:nvSpPr>
            <p:cNvPr id="19" name="TextBox 19"/>
            <p:cNvSpPr txBox="1"/>
            <p:nvPr/>
          </p:nvSpPr>
          <p:spPr>
            <a:xfrm>
              <a:off x="0" y="-19050"/>
              <a:ext cx="7364896" cy="601860"/>
            </a:xfrm>
            <a:prstGeom prst="rect">
              <a:avLst/>
            </a:prstGeom>
          </p:spPr>
          <p:txBody>
            <a:bodyPr lIns="0" tIns="0" rIns="0" bIns="0" rtlCol="0" anchor="t"/>
            <a:lstStyle/>
            <a:p>
              <a:pPr>
                <a:lnSpc>
                  <a:spcPts val="3169"/>
                </a:lnSpc>
              </a:pPr>
              <a:r>
                <a:rPr lang="en-US" sz="2932" b="1">
                  <a:solidFill>
                    <a:srgbClr val="53585F"/>
                  </a:solidFill>
                  <a:latin typeface="Calibri (MS) Bold"/>
                  <a:ea typeface="Calibri (MS) Bold"/>
                  <a:cs typeface="Calibri (MS) Bold"/>
                  <a:sym typeface="Calibri (MS) Bold"/>
                </a:rPr>
                <a:t>Cue™ Pneumatic Desk &amp; Podium Collection</a:t>
              </a:r>
            </a:p>
          </p:txBody>
        </p:sp>
      </p:grpSp>
      <p:grpSp>
        <p:nvGrpSpPr>
          <p:cNvPr id="20" name="Group 20"/>
          <p:cNvGrpSpPr/>
          <p:nvPr/>
        </p:nvGrpSpPr>
        <p:grpSpPr>
          <a:xfrm>
            <a:off x="2531331" y="3648153"/>
            <a:ext cx="6613588" cy="590676"/>
            <a:chOff x="0" y="0"/>
            <a:chExt cx="6613588" cy="590676"/>
          </a:xfrm>
        </p:grpSpPr>
        <p:sp>
          <p:nvSpPr>
            <p:cNvPr id="21" name="Freeform 21"/>
            <p:cNvSpPr/>
            <p:nvPr/>
          </p:nvSpPr>
          <p:spPr>
            <a:xfrm>
              <a:off x="0" y="0"/>
              <a:ext cx="6613588" cy="590676"/>
            </a:xfrm>
            <a:custGeom>
              <a:avLst/>
              <a:gdLst/>
              <a:ahLst/>
              <a:cxnLst/>
              <a:rect l="l" t="t" r="r" b="b"/>
              <a:pathLst>
                <a:path w="6613588" h="590676">
                  <a:moveTo>
                    <a:pt x="0" y="0"/>
                  </a:moveTo>
                  <a:lnTo>
                    <a:pt x="6613588" y="0"/>
                  </a:lnTo>
                  <a:lnTo>
                    <a:pt x="6613588" y="590676"/>
                  </a:lnTo>
                  <a:lnTo>
                    <a:pt x="0" y="590676"/>
                  </a:lnTo>
                  <a:close/>
                </a:path>
              </a:pathLst>
            </a:custGeom>
            <a:solidFill>
              <a:srgbClr val="000000">
                <a:alpha val="0"/>
              </a:srgbClr>
            </a:solidFill>
          </p:spPr>
          <p:txBody>
            <a:bodyPr/>
            <a:lstStyle/>
            <a:p>
              <a:endParaRPr lang="en-US" sz="2400"/>
            </a:p>
          </p:txBody>
        </p:sp>
        <p:sp>
          <p:nvSpPr>
            <p:cNvPr id="22" name="TextBox 22"/>
            <p:cNvSpPr txBox="1"/>
            <p:nvPr/>
          </p:nvSpPr>
          <p:spPr>
            <a:xfrm>
              <a:off x="0" y="-85725"/>
              <a:ext cx="6613588" cy="676401"/>
            </a:xfrm>
            <a:prstGeom prst="rect">
              <a:avLst/>
            </a:prstGeom>
          </p:spPr>
          <p:txBody>
            <a:bodyPr lIns="0" tIns="0" rIns="0" bIns="0" rtlCol="0" anchor="t"/>
            <a:lstStyle/>
            <a:p>
              <a:pPr>
                <a:lnSpc>
                  <a:spcPts val="4107"/>
                </a:lnSpc>
              </a:pPr>
              <a:r>
                <a:rPr lang="en-US" sz="2932">
                  <a:solidFill>
                    <a:srgbClr val="53585F"/>
                  </a:solidFill>
                  <a:latin typeface="Calibri (MS)"/>
                  <a:ea typeface="Calibri (MS)"/>
                  <a:cs typeface="Calibri (MS)"/>
                  <a:sym typeface="Calibri (MS)"/>
                </a:rPr>
                <a:t>Category: Tables &amp; Desks</a:t>
              </a:r>
            </a:p>
          </p:txBody>
        </p:sp>
      </p:grpSp>
      <p:sp>
        <p:nvSpPr>
          <p:cNvPr id="23" name="TextBox 23"/>
          <p:cNvSpPr txBox="1"/>
          <p:nvPr/>
        </p:nvSpPr>
        <p:spPr>
          <a:xfrm>
            <a:off x="11760927" y="8336749"/>
            <a:ext cx="10286603" cy="3238579"/>
          </a:xfrm>
          <a:prstGeom prst="rect">
            <a:avLst/>
          </a:prstGeom>
        </p:spPr>
        <p:txBody>
          <a:bodyPr lIns="0" tIns="0" rIns="0" bIns="0" rtlCol="0" anchor="t">
            <a:spAutoFit/>
          </a:bodyPr>
          <a:lstStyle/>
          <a:p>
            <a:pPr>
              <a:lnSpc>
                <a:spcPts val="4633"/>
              </a:lnSpc>
            </a:pPr>
            <a:r>
              <a:rPr lang="en-US" sz="2932" b="1">
                <a:solidFill>
                  <a:srgbClr val="3F4247"/>
                </a:solidFill>
                <a:latin typeface="Calibri (MS) Bold"/>
                <a:ea typeface="Calibri (MS) Bold"/>
                <a:cs typeface="Calibri (MS) Bold"/>
                <a:sym typeface="Calibri (MS) Bold"/>
              </a:rPr>
              <a:t>Smart Features That Keep You Moving: </a:t>
            </a:r>
          </a:p>
          <a:p>
            <a:pPr marL="575720" lvl="1" indent="-287859">
              <a:lnSpc>
                <a:spcPts val="4213"/>
              </a:lnSpc>
              <a:buFont typeface="Arial"/>
              <a:buChar char="•"/>
            </a:pPr>
            <a:r>
              <a:rPr lang="en-US" sz="2667">
                <a:solidFill>
                  <a:srgbClr val="3F4247"/>
                </a:solidFill>
                <a:latin typeface="Calibri (MS)"/>
                <a:ea typeface="Calibri (MS)"/>
                <a:cs typeface="Calibri (MS)"/>
                <a:sym typeface="Calibri (MS)"/>
              </a:rPr>
              <a:t>Pneumatic Lift: Effortless height changes from 28" to 42" </a:t>
            </a:r>
          </a:p>
          <a:p>
            <a:pPr marL="575720" lvl="1" indent="-287859">
              <a:lnSpc>
                <a:spcPts val="4213"/>
              </a:lnSpc>
              <a:buFont typeface="Arial"/>
              <a:buChar char="•"/>
            </a:pPr>
            <a:r>
              <a:rPr lang="en-US" sz="2667">
                <a:solidFill>
                  <a:srgbClr val="3F4247"/>
                </a:solidFill>
                <a:latin typeface="Calibri (MS)"/>
                <a:ea typeface="Calibri (MS)"/>
                <a:cs typeface="Calibri (MS)"/>
                <a:sym typeface="Calibri (MS)"/>
              </a:rPr>
              <a:t>Magnetic Podium: Detaches and reattaches in seconds </a:t>
            </a:r>
          </a:p>
          <a:p>
            <a:pPr marL="575720" lvl="1" indent="-287859">
              <a:lnSpc>
                <a:spcPts val="4213"/>
              </a:lnSpc>
              <a:buFont typeface="Arial"/>
              <a:buChar char="•"/>
            </a:pPr>
            <a:r>
              <a:rPr lang="en-US" sz="2667">
                <a:solidFill>
                  <a:srgbClr val="3F4247"/>
                </a:solidFill>
                <a:latin typeface="Calibri (MS)"/>
                <a:ea typeface="Calibri (MS)"/>
                <a:cs typeface="Calibri (MS)"/>
                <a:sym typeface="Calibri (MS)"/>
              </a:rPr>
              <a:t>Durable Top: 1-1/8" thermally fused melamine </a:t>
            </a:r>
          </a:p>
          <a:p>
            <a:pPr marL="575720" lvl="1" indent="-287859">
              <a:lnSpc>
                <a:spcPts val="4213"/>
              </a:lnSpc>
              <a:buFont typeface="Arial"/>
              <a:buChar char="•"/>
            </a:pPr>
            <a:r>
              <a:rPr lang="en-US" sz="2667">
                <a:solidFill>
                  <a:srgbClr val="3F4247"/>
                </a:solidFill>
                <a:latin typeface="Calibri (MS)"/>
                <a:ea typeface="Calibri (MS)"/>
                <a:cs typeface="Calibri (MS)"/>
                <a:sym typeface="Calibri (MS)"/>
              </a:rPr>
              <a:t>Mobile Ready: Locking swivel casters for smooth classroom transitions </a:t>
            </a:r>
          </a:p>
          <a:p>
            <a:pPr marL="575720" lvl="1" indent="-287859">
              <a:lnSpc>
                <a:spcPts val="4213"/>
              </a:lnSpc>
              <a:buFont typeface="Arial"/>
              <a:buChar char="•"/>
            </a:pPr>
            <a:r>
              <a:rPr lang="en-US" sz="2667">
                <a:solidFill>
                  <a:srgbClr val="3F4247"/>
                </a:solidFill>
                <a:latin typeface="Calibri (MS)"/>
                <a:ea typeface="Calibri (MS)"/>
                <a:cs typeface="Calibri (MS)"/>
                <a:sym typeface="Calibri (MS)"/>
              </a:rPr>
              <a:t>Optional Storage: Add drawer and podium cabinets to stay organized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erience">
            <a:extLst>
              <a:ext uri="{FF2B5EF4-FFF2-40B4-BE49-F238E27FC236}">
                <a16:creationId xmlns:a16="http://schemas.microsoft.com/office/drawing/2014/main" id="{F51C2FCC-FAA1-C935-C9A6-80F57DCCBE2D}"/>
              </a:ext>
            </a:extLst>
          </p:cNvPr>
          <p:cNvSpPr/>
          <p:nvPr/>
        </p:nvSpPr>
        <p:spPr>
          <a:xfrm>
            <a:off x="1165225" y="881441"/>
            <a:ext cx="13279022" cy="8463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1155700">
              <a:lnSpc>
                <a:spcPct val="80000"/>
              </a:lnSpc>
              <a:defRPr sz="6400" b="1">
                <a:solidFill>
                  <a:srgbClr val="323C40"/>
                </a:solidFill>
                <a:latin typeface="Jost"/>
                <a:ea typeface="Jost"/>
                <a:cs typeface="Jost"/>
                <a:sym typeface="Jost"/>
              </a:defRPr>
            </a:lvl1pPr>
          </a:lstStyle>
          <a:p>
            <a:pPr>
              <a:lnSpc>
                <a:spcPct val="100000"/>
              </a:lnSpc>
            </a:pPr>
            <a:r>
              <a:rPr lang="en-US" sz="5500">
                <a:solidFill>
                  <a:schemeClr val="accent1"/>
                </a:solidFill>
                <a:latin typeface="+mj-lt"/>
                <a:ea typeface="Jost" pitchFamily="2" charset="-52"/>
              </a:rPr>
              <a:t>PRODUCT POSITIONING MODEL</a:t>
            </a:r>
          </a:p>
        </p:txBody>
      </p:sp>
      <p:sp>
        <p:nvSpPr>
          <p:cNvPr id="5" name="Rectangle: Rounded Corners 4">
            <a:extLst>
              <a:ext uri="{FF2B5EF4-FFF2-40B4-BE49-F238E27FC236}">
                <a16:creationId xmlns:a16="http://schemas.microsoft.com/office/drawing/2014/main" id="{0B98CFD5-8A3B-4311-951D-4544B5D679A4}"/>
              </a:ext>
            </a:extLst>
          </p:cNvPr>
          <p:cNvSpPr/>
          <p:nvPr/>
        </p:nvSpPr>
        <p:spPr>
          <a:xfrm>
            <a:off x="1211263" y="2320925"/>
            <a:ext cx="21961475" cy="9937749"/>
          </a:xfrm>
          <a:prstGeom prst="roundRect">
            <a:avLst>
              <a:gd name="adj" fmla="val 0"/>
            </a:avLst>
          </a:prstGeom>
          <a:solidFill>
            <a:schemeClr val="accent6"/>
          </a:solidFill>
          <a:ln w="127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white"/>
              </a:solidFill>
              <a:effectLst/>
              <a:uLnTx/>
              <a:uFillTx/>
              <a:ea typeface="+mn-ea"/>
              <a:cs typeface="+mn-cs"/>
            </a:endParaRPr>
          </a:p>
        </p:txBody>
      </p:sp>
      <p:sp>
        <p:nvSpPr>
          <p:cNvPr id="21" name="Rectangle">
            <a:extLst>
              <a:ext uri="{FF2B5EF4-FFF2-40B4-BE49-F238E27FC236}">
                <a16:creationId xmlns:a16="http://schemas.microsoft.com/office/drawing/2014/main" id="{0A50F278-CB13-46BE-976F-F066FB7DB8EE}"/>
              </a:ext>
            </a:extLst>
          </p:cNvPr>
          <p:cNvSpPr/>
          <p:nvPr/>
        </p:nvSpPr>
        <p:spPr>
          <a:xfrm>
            <a:off x="1753645" y="4672534"/>
            <a:ext cx="3751009" cy="1162185"/>
          </a:xfrm>
          <a:prstGeom prst="rect">
            <a:avLst/>
          </a:prstGeom>
          <a:solidFill>
            <a:schemeClr val="accent1"/>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3" name="Rectangle">
            <a:extLst>
              <a:ext uri="{FF2B5EF4-FFF2-40B4-BE49-F238E27FC236}">
                <a16:creationId xmlns:a16="http://schemas.microsoft.com/office/drawing/2014/main" id="{AB8F410C-BCA8-4261-ADD1-BCED0864AD58}"/>
              </a:ext>
            </a:extLst>
          </p:cNvPr>
          <p:cNvSpPr/>
          <p:nvPr/>
        </p:nvSpPr>
        <p:spPr>
          <a:xfrm>
            <a:off x="6041400" y="4672534"/>
            <a:ext cx="3751009" cy="1162185"/>
          </a:xfrm>
          <a:prstGeom prst="rect">
            <a:avLst/>
          </a:prstGeom>
          <a:solidFill>
            <a:schemeClr val="accent1"/>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 name="Rectangle">
            <a:extLst>
              <a:ext uri="{FF2B5EF4-FFF2-40B4-BE49-F238E27FC236}">
                <a16:creationId xmlns:a16="http://schemas.microsoft.com/office/drawing/2014/main" id="{3871F83C-CD77-468F-BC74-71B598E80083}"/>
              </a:ext>
            </a:extLst>
          </p:cNvPr>
          <p:cNvSpPr/>
          <p:nvPr/>
        </p:nvSpPr>
        <p:spPr>
          <a:xfrm>
            <a:off x="10329155" y="4672534"/>
            <a:ext cx="3751009" cy="1162185"/>
          </a:xfrm>
          <a:prstGeom prst="rect">
            <a:avLst/>
          </a:prstGeom>
          <a:solidFill>
            <a:schemeClr val="accent1"/>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5" name="Rectangle">
            <a:extLst>
              <a:ext uri="{FF2B5EF4-FFF2-40B4-BE49-F238E27FC236}">
                <a16:creationId xmlns:a16="http://schemas.microsoft.com/office/drawing/2014/main" id="{42404515-6F5F-408C-9559-1F791FAE6F68}"/>
              </a:ext>
            </a:extLst>
          </p:cNvPr>
          <p:cNvSpPr/>
          <p:nvPr/>
        </p:nvSpPr>
        <p:spPr>
          <a:xfrm>
            <a:off x="14616910" y="4672534"/>
            <a:ext cx="3751009" cy="1162185"/>
          </a:xfrm>
          <a:prstGeom prst="rect">
            <a:avLst/>
          </a:prstGeom>
          <a:solidFill>
            <a:schemeClr val="accent1"/>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6" name="Rectangle">
            <a:extLst>
              <a:ext uri="{FF2B5EF4-FFF2-40B4-BE49-F238E27FC236}">
                <a16:creationId xmlns:a16="http://schemas.microsoft.com/office/drawing/2014/main" id="{774A4443-EECA-4A2D-BB1C-9A6EC7F4E16E}"/>
              </a:ext>
            </a:extLst>
          </p:cNvPr>
          <p:cNvSpPr/>
          <p:nvPr/>
        </p:nvSpPr>
        <p:spPr>
          <a:xfrm>
            <a:off x="18904664" y="4672534"/>
            <a:ext cx="3751009" cy="1162185"/>
          </a:xfrm>
          <a:prstGeom prst="rect">
            <a:avLst/>
          </a:prstGeom>
          <a:solidFill>
            <a:schemeClr val="accent1"/>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44EF2B93-C244-47C9-B190-DB11FF2A0754}"/>
              </a:ext>
            </a:extLst>
          </p:cNvPr>
          <p:cNvSpPr/>
          <p:nvPr/>
        </p:nvSpPr>
        <p:spPr>
          <a:xfrm>
            <a:off x="2108033" y="5022794"/>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a:solidFill>
                  <a:schemeClr val="accent4"/>
                </a:solidFill>
              </a:rPr>
              <a:t>Why</a:t>
            </a:r>
          </a:p>
        </p:txBody>
      </p:sp>
      <p:sp>
        <p:nvSpPr>
          <p:cNvPr id="43"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DD6A4EC5-7142-477B-973D-E7374FF6DD0E}"/>
              </a:ext>
            </a:extLst>
          </p:cNvPr>
          <p:cNvSpPr/>
          <p:nvPr/>
        </p:nvSpPr>
        <p:spPr>
          <a:xfrm>
            <a:off x="6395788" y="5022794"/>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a:solidFill>
                  <a:schemeClr val="accent4"/>
                </a:solidFill>
              </a:rPr>
              <a:t>Who</a:t>
            </a:r>
          </a:p>
        </p:txBody>
      </p:sp>
      <p:sp>
        <p:nvSpPr>
          <p:cNvPr id="44"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197E28F2-DA8B-44C0-B6F5-EFB3DAD90567}"/>
              </a:ext>
            </a:extLst>
          </p:cNvPr>
          <p:cNvSpPr/>
          <p:nvPr/>
        </p:nvSpPr>
        <p:spPr>
          <a:xfrm>
            <a:off x="10683543" y="5022794"/>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a:solidFill>
                  <a:schemeClr val="accent4"/>
                </a:solidFill>
              </a:rPr>
              <a:t>What</a:t>
            </a:r>
          </a:p>
        </p:txBody>
      </p:sp>
      <p:sp>
        <p:nvSpPr>
          <p:cNvPr id="46"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77293AF2-25EC-4531-9DB9-6CC0FD952913}"/>
              </a:ext>
            </a:extLst>
          </p:cNvPr>
          <p:cNvSpPr/>
          <p:nvPr/>
        </p:nvSpPr>
        <p:spPr>
          <a:xfrm>
            <a:off x="14971298" y="5022794"/>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a:solidFill>
                  <a:schemeClr val="accent4"/>
                </a:solidFill>
              </a:rPr>
              <a:t>How</a:t>
            </a:r>
          </a:p>
        </p:txBody>
      </p:sp>
      <p:sp>
        <p:nvSpPr>
          <p:cNvPr id="47"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2C501F70-F471-495F-9B46-34BFA3AF4F93}"/>
              </a:ext>
            </a:extLst>
          </p:cNvPr>
          <p:cNvSpPr/>
          <p:nvPr/>
        </p:nvSpPr>
        <p:spPr>
          <a:xfrm>
            <a:off x="19259052" y="5022794"/>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a:solidFill>
                  <a:schemeClr val="accent4"/>
                </a:solidFill>
              </a:rPr>
              <a:t>When/Where</a:t>
            </a:r>
          </a:p>
        </p:txBody>
      </p:sp>
      <p:sp>
        <p:nvSpPr>
          <p:cNvPr id="48" name="Text Placeholder 7">
            <a:extLst>
              <a:ext uri="{FF2B5EF4-FFF2-40B4-BE49-F238E27FC236}">
                <a16:creationId xmlns:a16="http://schemas.microsoft.com/office/drawing/2014/main" id="{B0472EA7-AAA0-4039-8A96-FA023220FAC7}"/>
              </a:ext>
            </a:extLst>
          </p:cNvPr>
          <p:cNvSpPr txBox="1">
            <a:spLocks/>
          </p:cNvSpPr>
          <p:nvPr/>
        </p:nvSpPr>
        <p:spPr>
          <a:xfrm>
            <a:off x="1843156" y="6465762"/>
            <a:ext cx="3571989" cy="4769631"/>
          </a:xfrm>
          <a:prstGeom prst="rect">
            <a:avLst/>
          </a:prstGeom>
        </p:spPr>
        <p:txBody>
          <a:bodyPr lIns="0" rIns="0" anchor="ctr"/>
          <a:lstStyle>
            <a:lvl1pPr marL="914354" indent="-914354" algn="l" defTabSz="3657418" rtl="0" eaLnBrk="1" latinLnBrk="0" hangingPunct="1">
              <a:lnSpc>
                <a:spcPct val="130000"/>
              </a:lnSpc>
              <a:spcBef>
                <a:spcPts val="7200"/>
              </a:spcBef>
              <a:buClr>
                <a:schemeClr val="accent1">
                  <a:lumMod val="75000"/>
                </a:schemeClr>
              </a:buClr>
              <a:buSzPct val="100000"/>
              <a:buFont typeface="Jost" pitchFamily="34" charset="0"/>
              <a:buChar char="▪"/>
              <a:defRPr sz="3000" b="0" i="0" kern="1200">
                <a:solidFill>
                  <a:schemeClr val="tx1"/>
                </a:solidFill>
                <a:latin typeface="Jost" panose="020B0604020202020204" pitchFamily="34" charset="0"/>
                <a:ea typeface="Roboto Slab" pitchFamily="2" charset="0"/>
                <a:cs typeface="Jost" panose="020B0604020202020204" pitchFamily="34" charset="0"/>
              </a:defRPr>
            </a:lvl1pPr>
            <a:lvl2pPr marL="1828708" indent="-731484" algn="l" defTabSz="3657418" rtl="0" eaLnBrk="1" latinLnBrk="0" hangingPunct="1">
              <a:lnSpc>
                <a:spcPct val="90000"/>
              </a:lnSpc>
              <a:spcBef>
                <a:spcPts val="4800"/>
              </a:spcBef>
              <a:buClr>
                <a:schemeClr val="accent1">
                  <a:lumMod val="75000"/>
                </a:schemeClr>
              </a:buClr>
              <a:buSzPct val="100000"/>
              <a:buFont typeface="Jost" pitchFamily="34" charset="0"/>
              <a:buChar char="▪"/>
              <a:defRPr sz="7200" kern="1200">
                <a:solidFill>
                  <a:schemeClr val="tx1"/>
                </a:solidFill>
                <a:latin typeface="+mn-lt"/>
                <a:ea typeface="+mn-ea"/>
                <a:cs typeface="+mn-cs"/>
              </a:defRPr>
            </a:lvl2pPr>
            <a:lvl3pPr marL="2743062" indent="-717516" algn="l" defTabSz="3657418" rtl="0" eaLnBrk="1" latinLnBrk="0" hangingPunct="1">
              <a:lnSpc>
                <a:spcPct val="90000"/>
              </a:lnSpc>
              <a:spcBef>
                <a:spcPts val="3200"/>
              </a:spcBef>
              <a:buClr>
                <a:schemeClr val="accent1">
                  <a:lumMod val="75000"/>
                </a:schemeClr>
              </a:buClr>
              <a:buSzPct val="100000"/>
              <a:buFont typeface="Jost" pitchFamily="34" charset="0"/>
              <a:buChar char="▪"/>
              <a:defRPr sz="6400" kern="1200">
                <a:solidFill>
                  <a:schemeClr val="tx1"/>
                </a:solidFill>
                <a:latin typeface="+mn-lt"/>
                <a:ea typeface="+mn-ea"/>
                <a:cs typeface="+mn-cs"/>
              </a:defRPr>
            </a:lvl3pPr>
            <a:lvl4pPr marL="3657418" indent="-731484" algn="l" defTabSz="3657418" rtl="0" eaLnBrk="1" latinLnBrk="0" hangingPunct="1">
              <a:lnSpc>
                <a:spcPct val="90000"/>
              </a:lnSpc>
              <a:spcBef>
                <a:spcPts val="32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4pPr>
            <a:lvl5pPr marL="4571772"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5pPr>
            <a:lvl6pPr marL="5486126"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6pPr>
            <a:lvl7pPr marL="6400480"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7pPr>
            <a:lvl8pPr marL="7314834"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8pPr>
            <a:lvl9pPr marL="7511672" indent="0" algn="l" defTabSz="3657418" rtl="0" eaLnBrk="1" latinLnBrk="0" hangingPunct="1">
              <a:lnSpc>
                <a:spcPct val="90000"/>
              </a:lnSpc>
              <a:spcBef>
                <a:spcPts val="2400"/>
              </a:spcBef>
              <a:buClr>
                <a:schemeClr val="accent1">
                  <a:lumMod val="75000"/>
                </a:schemeClr>
              </a:buClr>
              <a:buSzPct val="100000"/>
              <a:buFont typeface="Jost" pitchFamily="34" charset="0"/>
              <a:buNone/>
              <a:defRPr sz="5600" kern="1200">
                <a:solidFill>
                  <a:schemeClr val="tx1"/>
                </a:solidFill>
                <a:latin typeface="+mn-lt"/>
                <a:ea typeface="+mn-ea"/>
                <a:cs typeface="+mn-cs"/>
              </a:defRPr>
            </a:lvl9pPr>
          </a:lstStyle>
          <a:p>
            <a:pPr marL="0" indent="0" algn="ctr">
              <a:lnSpc>
                <a:spcPct val="110000"/>
              </a:lnSpc>
              <a:buNone/>
            </a:pPr>
            <a:r>
              <a:rPr lang="en-US">
                <a:latin typeface="Jost" pitchFamily="2" charset="77"/>
                <a:ea typeface="Jost" pitchFamily="2" charset="77"/>
              </a:rPr>
              <a:t>To create enduring, flexible learning environment through thoughtfully engineered desks that adapt, not break. We build for the long haul–because learning deserves </a:t>
            </a:r>
            <a:r>
              <a:rPr lang="en-US" err="1">
                <a:latin typeface="Jost" pitchFamily="2" charset="77"/>
                <a:ea typeface="Jost" pitchFamily="2" charset="77"/>
              </a:rPr>
              <a:t>better</a:t>
            </a:r>
            <a:r>
              <a:rPr lang="en-US">
                <a:latin typeface="Jost" pitchFamily="2" charset="77"/>
                <a:ea typeface="Jost" pitchFamily="2" charset="77"/>
              </a:rPr>
              <a:t>.</a:t>
            </a:r>
            <a:endParaRPr lang="en-US">
              <a:solidFill>
                <a:srgbClr val="FF0000"/>
              </a:solidFill>
              <a:latin typeface="Jost" pitchFamily="2" charset="77"/>
              <a:ea typeface="Jost" pitchFamily="2" charset="77"/>
            </a:endParaRPr>
          </a:p>
        </p:txBody>
      </p:sp>
      <p:sp>
        <p:nvSpPr>
          <p:cNvPr id="49" name="Text Placeholder 7">
            <a:extLst>
              <a:ext uri="{FF2B5EF4-FFF2-40B4-BE49-F238E27FC236}">
                <a16:creationId xmlns:a16="http://schemas.microsoft.com/office/drawing/2014/main" id="{226B885C-88E8-4936-9287-F0123E3E5C01}"/>
              </a:ext>
            </a:extLst>
          </p:cNvPr>
          <p:cNvSpPr txBox="1">
            <a:spLocks/>
          </p:cNvSpPr>
          <p:nvPr/>
        </p:nvSpPr>
        <p:spPr>
          <a:xfrm>
            <a:off x="6144136" y="6465762"/>
            <a:ext cx="3571989" cy="4769631"/>
          </a:xfrm>
          <a:prstGeom prst="rect">
            <a:avLst/>
          </a:prstGeom>
        </p:spPr>
        <p:txBody>
          <a:bodyPr lIns="0" rIns="0" anchor="ctr"/>
          <a:lstStyle>
            <a:lvl1pPr marL="914354" indent="-914354" algn="l" defTabSz="3657418" rtl="0" eaLnBrk="1" latinLnBrk="0" hangingPunct="1">
              <a:lnSpc>
                <a:spcPct val="130000"/>
              </a:lnSpc>
              <a:spcBef>
                <a:spcPts val="7200"/>
              </a:spcBef>
              <a:buClr>
                <a:schemeClr val="accent1">
                  <a:lumMod val="75000"/>
                </a:schemeClr>
              </a:buClr>
              <a:buSzPct val="100000"/>
              <a:buFont typeface="Jost" pitchFamily="34" charset="0"/>
              <a:buChar char="▪"/>
              <a:defRPr sz="3000" b="0" i="0" kern="1200">
                <a:solidFill>
                  <a:schemeClr val="tx1"/>
                </a:solidFill>
                <a:latin typeface="Jost" panose="020B0604020202020204" pitchFamily="34" charset="0"/>
                <a:ea typeface="Roboto Slab" pitchFamily="2" charset="0"/>
                <a:cs typeface="Jost" panose="020B0604020202020204" pitchFamily="34" charset="0"/>
              </a:defRPr>
            </a:lvl1pPr>
            <a:lvl2pPr marL="1828708" indent="-731484" algn="l" defTabSz="3657418" rtl="0" eaLnBrk="1" latinLnBrk="0" hangingPunct="1">
              <a:lnSpc>
                <a:spcPct val="90000"/>
              </a:lnSpc>
              <a:spcBef>
                <a:spcPts val="4800"/>
              </a:spcBef>
              <a:buClr>
                <a:schemeClr val="accent1">
                  <a:lumMod val="75000"/>
                </a:schemeClr>
              </a:buClr>
              <a:buSzPct val="100000"/>
              <a:buFont typeface="Jost" pitchFamily="34" charset="0"/>
              <a:buChar char="▪"/>
              <a:defRPr sz="7200" kern="1200">
                <a:solidFill>
                  <a:schemeClr val="tx1"/>
                </a:solidFill>
                <a:latin typeface="+mn-lt"/>
                <a:ea typeface="+mn-ea"/>
                <a:cs typeface="+mn-cs"/>
              </a:defRPr>
            </a:lvl2pPr>
            <a:lvl3pPr marL="2743062" indent="-717516" algn="l" defTabSz="3657418" rtl="0" eaLnBrk="1" latinLnBrk="0" hangingPunct="1">
              <a:lnSpc>
                <a:spcPct val="90000"/>
              </a:lnSpc>
              <a:spcBef>
                <a:spcPts val="3200"/>
              </a:spcBef>
              <a:buClr>
                <a:schemeClr val="accent1">
                  <a:lumMod val="75000"/>
                </a:schemeClr>
              </a:buClr>
              <a:buSzPct val="100000"/>
              <a:buFont typeface="Jost" pitchFamily="34" charset="0"/>
              <a:buChar char="▪"/>
              <a:defRPr sz="6400" kern="1200">
                <a:solidFill>
                  <a:schemeClr val="tx1"/>
                </a:solidFill>
                <a:latin typeface="+mn-lt"/>
                <a:ea typeface="+mn-ea"/>
                <a:cs typeface="+mn-cs"/>
              </a:defRPr>
            </a:lvl3pPr>
            <a:lvl4pPr marL="3657418" indent="-731484" algn="l" defTabSz="3657418" rtl="0" eaLnBrk="1" latinLnBrk="0" hangingPunct="1">
              <a:lnSpc>
                <a:spcPct val="90000"/>
              </a:lnSpc>
              <a:spcBef>
                <a:spcPts val="32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4pPr>
            <a:lvl5pPr marL="4571772"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5pPr>
            <a:lvl6pPr marL="5486126"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6pPr>
            <a:lvl7pPr marL="6400480"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7pPr>
            <a:lvl8pPr marL="7314834"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8pPr>
            <a:lvl9pPr marL="7511672" indent="0" algn="l" defTabSz="3657418" rtl="0" eaLnBrk="1" latinLnBrk="0" hangingPunct="1">
              <a:lnSpc>
                <a:spcPct val="90000"/>
              </a:lnSpc>
              <a:spcBef>
                <a:spcPts val="2400"/>
              </a:spcBef>
              <a:buClr>
                <a:schemeClr val="accent1">
                  <a:lumMod val="75000"/>
                </a:schemeClr>
              </a:buClr>
              <a:buSzPct val="100000"/>
              <a:buFont typeface="Jost" pitchFamily="34" charset="0"/>
              <a:buNone/>
              <a:defRPr sz="5600" kern="1200">
                <a:solidFill>
                  <a:schemeClr val="tx1"/>
                </a:solidFill>
                <a:latin typeface="+mn-lt"/>
                <a:ea typeface="+mn-ea"/>
                <a:cs typeface="+mn-cs"/>
              </a:defRPr>
            </a:lvl9pPr>
          </a:lstStyle>
          <a:p>
            <a:pPr marL="0" indent="0" algn="ctr">
              <a:lnSpc>
                <a:spcPct val="110000"/>
              </a:lnSpc>
              <a:buNone/>
            </a:pPr>
            <a:r>
              <a:rPr lang="en-US"/>
              <a:t>	Made for teachers, specified by architects, supported by dealers. Built for those shaping learning—from design to install, with every classroom in mind.</a:t>
            </a:r>
            <a:endParaRPr lang="en-US">
              <a:latin typeface="Jost" pitchFamily="2" charset="77"/>
              <a:ea typeface="Jost" pitchFamily="2" charset="77"/>
            </a:endParaRPr>
          </a:p>
        </p:txBody>
      </p:sp>
      <p:sp>
        <p:nvSpPr>
          <p:cNvPr id="52" name="Text Placeholder 7">
            <a:extLst>
              <a:ext uri="{FF2B5EF4-FFF2-40B4-BE49-F238E27FC236}">
                <a16:creationId xmlns:a16="http://schemas.microsoft.com/office/drawing/2014/main" id="{6F1F2EA8-D740-4E2F-B16B-ACFEFE3164BC}"/>
              </a:ext>
            </a:extLst>
          </p:cNvPr>
          <p:cNvSpPr txBox="1">
            <a:spLocks/>
          </p:cNvSpPr>
          <p:nvPr/>
        </p:nvSpPr>
        <p:spPr>
          <a:xfrm>
            <a:off x="10411827" y="6465762"/>
            <a:ext cx="3571989" cy="4769631"/>
          </a:xfrm>
          <a:prstGeom prst="rect">
            <a:avLst/>
          </a:prstGeom>
        </p:spPr>
        <p:txBody>
          <a:bodyPr lIns="0" rIns="0" anchor="ctr"/>
          <a:lstStyle>
            <a:lvl1pPr marL="914354" indent="-914354" algn="l" defTabSz="3657418" rtl="0" eaLnBrk="1" latinLnBrk="0" hangingPunct="1">
              <a:lnSpc>
                <a:spcPct val="130000"/>
              </a:lnSpc>
              <a:spcBef>
                <a:spcPts val="7200"/>
              </a:spcBef>
              <a:buClr>
                <a:schemeClr val="accent1">
                  <a:lumMod val="75000"/>
                </a:schemeClr>
              </a:buClr>
              <a:buSzPct val="100000"/>
              <a:buFont typeface="Jost" pitchFamily="34" charset="0"/>
              <a:buChar char="▪"/>
              <a:defRPr sz="3000" b="0" i="0" kern="1200">
                <a:solidFill>
                  <a:schemeClr val="tx1"/>
                </a:solidFill>
                <a:latin typeface="Jost" panose="020B0604020202020204" pitchFamily="34" charset="0"/>
                <a:ea typeface="Roboto Slab" pitchFamily="2" charset="0"/>
                <a:cs typeface="Jost" panose="020B0604020202020204" pitchFamily="34" charset="0"/>
              </a:defRPr>
            </a:lvl1pPr>
            <a:lvl2pPr marL="1828708" indent="-731484" algn="l" defTabSz="3657418" rtl="0" eaLnBrk="1" latinLnBrk="0" hangingPunct="1">
              <a:lnSpc>
                <a:spcPct val="90000"/>
              </a:lnSpc>
              <a:spcBef>
                <a:spcPts val="4800"/>
              </a:spcBef>
              <a:buClr>
                <a:schemeClr val="accent1">
                  <a:lumMod val="75000"/>
                </a:schemeClr>
              </a:buClr>
              <a:buSzPct val="100000"/>
              <a:buFont typeface="Jost" pitchFamily="34" charset="0"/>
              <a:buChar char="▪"/>
              <a:defRPr sz="7200" kern="1200">
                <a:solidFill>
                  <a:schemeClr val="tx1"/>
                </a:solidFill>
                <a:latin typeface="+mn-lt"/>
                <a:ea typeface="+mn-ea"/>
                <a:cs typeface="+mn-cs"/>
              </a:defRPr>
            </a:lvl2pPr>
            <a:lvl3pPr marL="2743062" indent="-717516" algn="l" defTabSz="3657418" rtl="0" eaLnBrk="1" latinLnBrk="0" hangingPunct="1">
              <a:lnSpc>
                <a:spcPct val="90000"/>
              </a:lnSpc>
              <a:spcBef>
                <a:spcPts val="3200"/>
              </a:spcBef>
              <a:buClr>
                <a:schemeClr val="accent1">
                  <a:lumMod val="75000"/>
                </a:schemeClr>
              </a:buClr>
              <a:buSzPct val="100000"/>
              <a:buFont typeface="Jost" pitchFamily="34" charset="0"/>
              <a:buChar char="▪"/>
              <a:defRPr sz="6400" kern="1200">
                <a:solidFill>
                  <a:schemeClr val="tx1"/>
                </a:solidFill>
                <a:latin typeface="+mn-lt"/>
                <a:ea typeface="+mn-ea"/>
                <a:cs typeface="+mn-cs"/>
              </a:defRPr>
            </a:lvl3pPr>
            <a:lvl4pPr marL="3657418" indent="-731484" algn="l" defTabSz="3657418" rtl="0" eaLnBrk="1" latinLnBrk="0" hangingPunct="1">
              <a:lnSpc>
                <a:spcPct val="90000"/>
              </a:lnSpc>
              <a:spcBef>
                <a:spcPts val="32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4pPr>
            <a:lvl5pPr marL="4571772"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5pPr>
            <a:lvl6pPr marL="5486126"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6pPr>
            <a:lvl7pPr marL="6400480"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7pPr>
            <a:lvl8pPr marL="7314834"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8pPr>
            <a:lvl9pPr marL="7511672" indent="0" algn="l" defTabSz="3657418" rtl="0" eaLnBrk="1" latinLnBrk="0" hangingPunct="1">
              <a:lnSpc>
                <a:spcPct val="90000"/>
              </a:lnSpc>
              <a:spcBef>
                <a:spcPts val="2400"/>
              </a:spcBef>
              <a:buClr>
                <a:schemeClr val="accent1">
                  <a:lumMod val="75000"/>
                </a:schemeClr>
              </a:buClr>
              <a:buSzPct val="100000"/>
              <a:buFont typeface="Jost" pitchFamily="34" charset="0"/>
              <a:buNone/>
              <a:defRPr sz="5600" kern="1200">
                <a:solidFill>
                  <a:schemeClr val="tx1"/>
                </a:solidFill>
                <a:latin typeface="+mn-lt"/>
                <a:ea typeface="+mn-ea"/>
                <a:cs typeface="+mn-cs"/>
              </a:defRPr>
            </a:lvl9pPr>
          </a:lstStyle>
          <a:p>
            <a:pPr marL="0" indent="0" algn="ctr">
              <a:lnSpc>
                <a:spcPct val="110000"/>
              </a:lnSpc>
              <a:buNone/>
            </a:pPr>
            <a:r>
              <a:rPr lang="en-US">
                <a:latin typeface="Jost" pitchFamily="2" charset="77"/>
                <a:ea typeface="Jost" pitchFamily="2" charset="77"/>
              </a:rPr>
              <a:t>A mobile, ADA-compliant desk &amp; podium system. Silent lift. Lockable storage. Modular podium. GREENGUARD Gold certified. Built to support how teachers teach.</a:t>
            </a:r>
          </a:p>
        </p:txBody>
      </p:sp>
      <p:sp>
        <p:nvSpPr>
          <p:cNvPr id="53" name="Text Placeholder 7">
            <a:extLst>
              <a:ext uri="{FF2B5EF4-FFF2-40B4-BE49-F238E27FC236}">
                <a16:creationId xmlns:a16="http://schemas.microsoft.com/office/drawing/2014/main" id="{EFE6BC43-0F4D-4FB7-B172-5425FA21EE5B}"/>
              </a:ext>
            </a:extLst>
          </p:cNvPr>
          <p:cNvSpPr txBox="1">
            <a:spLocks/>
          </p:cNvSpPr>
          <p:nvPr/>
        </p:nvSpPr>
        <p:spPr>
          <a:xfrm>
            <a:off x="14734841" y="6465762"/>
            <a:ext cx="3571989" cy="4769631"/>
          </a:xfrm>
          <a:prstGeom prst="rect">
            <a:avLst/>
          </a:prstGeom>
        </p:spPr>
        <p:txBody>
          <a:bodyPr lIns="0" tIns="45720" rIns="0" bIns="45720" anchor="ctr"/>
          <a:lstStyle>
            <a:lvl1pPr marL="914354" indent="-914354" algn="l" defTabSz="3657418" rtl="0" eaLnBrk="1" latinLnBrk="0" hangingPunct="1">
              <a:lnSpc>
                <a:spcPct val="130000"/>
              </a:lnSpc>
              <a:spcBef>
                <a:spcPts val="7200"/>
              </a:spcBef>
              <a:buClr>
                <a:schemeClr val="accent1">
                  <a:lumMod val="75000"/>
                </a:schemeClr>
              </a:buClr>
              <a:buSzPct val="100000"/>
              <a:buFont typeface="Jost" pitchFamily="34" charset="0"/>
              <a:buChar char="▪"/>
              <a:defRPr sz="3000" b="0" i="0" kern="1200">
                <a:solidFill>
                  <a:schemeClr val="tx1"/>
                </a:solidFill>
                <a:latin typeface="Jost" panose="020B0604020202020204" pitchFamily="34" charset="0"/>
                <a:ea typeface="Roboto Slab" pitchFamily="2" charset="0"/>
                <a:cs typeface="Jost" panose="020B0604020202020204" pitchFamily="34" charset="0"/>
              </a:defRPr>
            </a:lvl1pPr>
            <a:lvl2pPr marL="1828708" indent="-731484" algn="l" defTabSz="3657418" rtl="0" eaLnBrk="1" latinLnBrk="0" hangingPunct="1">
              <a:lnSpc>
                <a:spcPct val="90000"/>
              </a:lnSpc>
              <a:spcBef>
                <a:spcPts val="4800"/>
              </a:spcBef>
              <a:buClr>
                <a:schemeClr val="accent1">
                  <a:lumMod val="75000"/>
                </a:schemeClr>
              </a:buClr>
              <a:buSzPct val="100000"/>
              <a:buFont typeface="Jost" pitchFamily="34" charset="0"/>
              <a:buChar char="▪"/>
              <a:defRPr sz="7200" kern="1200">
                <a:solidFill>
                  <a:schemeClr val="tx1"/>
                </a:solidFill>
                <a:latin typeface="+mn-lt"/>
                <a:ea typeface="+mn-ea"/>
                <a:cs typeface="+mn-cs"/>
              </a:defRPr>
            </a:lvl2pPr>
            <a:lvl3pPr marL="2743062" indent="-717516" algn="l" defTabSz="3657418" rtl="0" eaLnBrk="1" latinLnBrk="0" hangingPunct="1">
              <a:lnSpc>
                <a:spcPct val="90000"/>
              </a:lnSpc>
              <a:spcBef>
                <a:spcPts val="3200"/>
              </a:spcBef>
              <a:buClr>
                <a:schemeClr val="accent1">
                  <a:lumMod val="75000"/>
                </a:schemeClr>
              </a:buClr>
              <a:buSzPct val="100000"/>
              <a:buFont typeface="Jost" pitchFamily="34" charset="0"/>
              <a:buChar char="▪"/>
              <a:defRPr sz="6400" kern="1200">
                <a:solidFill>
                  <a:schemeClr val="tx1"/>
                </a:solidFill>
                <a:latin typeface="+mn-lt"/>
                <a:ea typeface="+mn-ea"/>
                <a:cs typeface="+mn-cs"/>
              </a:defRPr>
            </a:lvl3pPr>
            <a:lvl4pPr marL="3657418" indent="-731484" algn="l" defTabSz="3657418" rtl="0" eaLnBrk="1" latinLnBrk="0" hangingPunct="1">
              <a:lnSpc>
                <a:spcPct val="90000"/>
              </a:lnSpc>
              <a:spcBef>
                <a:spcPts val="32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4pPr>
            <a:lvl5pPr marL="4571772"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5pPr>
            <a:lvl6pPr marL="5486126"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6pPr>
            <a:lvl7pPr marL="6400480"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7pPr>
            <a:lvl8pPr marL="7314834"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8pPr>
            <a:lvl9pPr marL="7511672" indent="0" algn="l" defTabSz="3657418" rtl="0" eaLnBrk="1" latinLnBrk="0" hangingPunct="1">
              <a:lnSpc>
                <a:spcPct val="90000"/>
              </a:lnSpc>
              <a:spcBef>
                <a:spcPts val="2400"/>
              </a:spcBef>
              <a:buClr>
                <a:schemeClr val="accent1">
                  <a:lumMod val="75000"/>
                </a:schemeClr>
              </a:buClr>
              <a:buSzPct val="100000"/>
              <a:buFont typeface="Jost" pitchFamily="34" charset="0"/>
              <a:buNone/>
              <a:defRPr sz="5600" kern="1200">
                <a:solidFill>
                  <a:schemeClr val="tx1"/>
                </a:solidFill>
                <a:latin typeface="+mn-lt"/>
                <a:ea typeface="+mn-ea"/>
                <a:cs typeface="+mn-cs"/>
              </a:defRPr>
            </a:lvl9pPr>
          </a:lstStyle>
          <a:p>
            <a:pPr marL="0" indent="0" algn="ctr">
              <a:lnSpc>
                <a:spcPct val="110000"/>
              </a:lnSpc>
              <a:buNone/>
            </a:pPr>
            <a:r>
              <a:rPr lang="en-US">
                <a:latin typeface="Jost"/>
                <a:ea typeface="Jost" pitchFamily="2" charset="77"/>
              </a:rPr>
              <a:t>Backed by Marco’s 10-year warranty and responsive dealer support. Cue desks arrive install-ready and built to perform—classroom after classroom, year after year. </a:t>
            </a:r>
          </a:p>
        </p:txBody>
      </p:sp>
      <p:sp>
        <p:nvSpPr>
          <p:cNvPr id="54" name="Text Placeholder 7">
            <a:extLst>
              <a:ext uri="{FF2B5EF4-FFF2-40B4-BE49-F238E27FC236}">
                <a16:creationId xmlns:a16="http://schemas.microsoft.com/office/drawing/2014/main" id="{E1BD83D3-AB38-4898-BAAE-D7D6B3342070}"/>
              </a:ext>
            </a:extLst>
          </p:cNvPr>
          <p:cNvSpPr txBox="1">
            <a:spLocks/>
          </p:cNvSpPr>
          <p:nvPr/>
        </p:nvSpPr>
        <p:spPr>
          <a:xfrm>
            <a:off x="18985846" y="6465762"/>
            <a:ext cx="3571989" cy="4769631"/>
          </a:xfrm>
          <a:prstGeom prst="rect">
            <a:avLst/>
          </a:prstGeom>
        </p:spPr>
        <p:txBody>
          <a:bodyPr lIns="0" rIns="0" anchor="ctr"/>
          <a:lstStyle>
            <a:lvl1pPr marL="914354" indent="-914354" algn="l" defTabSz="3657418" rtl="0" eaLnBrk="1" latinLnBrk="0" hangingPunct="1">
              <a:lnSpc>
                <a:spcPct val="130000"/>
              </a:lnSpc>
              <a:spcBef>
                <a:spcPts val="7200"/>
              </a:spcBef>
              <a:buClr>
                <a:schemeClr val="accent1">
                  <a:lumMod val="75000"/>
                </a:schemeClr>
              </a:buClr>
              <a:buSzPct val="100000"/>
              <a:buFont typeface="Jost" pitchFamily="34" charset="0"/>
              <a:buChar char="▪"/>
              <a:defRPr sz="3000" b="0" i="0" kern="1200">
                <a:solidFill>
                  <a:schemeClr val="tx1"/>
                </a:solidFill>
                <a:latin typeface="Jost" panose="020B0604020202020204" pitchFamily="34" charset="0"/>
                <a:ea typeface="Roboto Slab" pitchFamily="2" charset="0"/>
                <a:cs typeface="Jost" panose="020B0604020202020204" pitchFamily="34" charset="0"/>
              </a:defRPr>
            </a:lvl1pPr>
            <a:lvl2pPr marL="1828708" indent="-731484" algn="l" defTabSz="3657418" rtl="0" eaLnBrk="1" latinLnBrk="0" hangingPunct="1">
              <a:lnSpc>
                <a:spcPct val="90000"/>
              </a:lnSpc>
              <a:spcBef>
                <a:spcPts val="4800"/>
              </a:spcBef>
              <a:buClr>
                <a:schemeClr val="accent1">
                  <a:lumMod val="75000"/>
                </a:schemeClr>
              </a:buClr>
              <a:buSzPct val="100000"/>
              <a:buFont typeface="Jost" pitchFamily="34" charset="0"/>
              <a:buChar char="▪"/>
              <a:defRPr sz="7200" kern="1200">
                <a:solidFill>
                  <a:schemeClr val="tx1"/>
                </a:solidFill>
                <a:latin typeface="+mn-lt"/>
                <a:ea typeface="+mn-ea"/>
                <a:cs typeface="+mn-cs"/>
              </a:defRPr>
            </a:lvl2pPr>
            <a:lvl3pPr marL="2743062" indent="-717516" algn="l" defTabSz="3657418" rtl="0" eaLnBrk="1" latinLnBrk="0" hangingPunct="1">
              <a:lnSpc>
                <a:spcPct val="90000"/>
              </a:lnSpc>
              <a:spcBef>
                <a:spcPts val="3200"/>
              </a:spcBef>
              <a:buClr>
                <a:schemeClr val="accent1">
                  <a:lumMod val="75000"/>
                </a:schemeClr>
              </a:buClr>
              <a:buSzPct val="100000"/>
              <a:buFont typeface="Jost" pitchFamily="34" charset="0"/>
              <a:buChar char="▪"/>
              <a:defRPr sz="6400" kern="1200">
                <a:solidFill>
                  <a:schemeClr val="tx1"/>
                </a:solidFill>
                <a:latin typeface="+mn-lt"/>
                <a:ea typeface="+mn-ea"/>
                <a:cs typeface="+mn-cs"/>
              </a:defRPr>
            </a:lvl3pPr>
            <a:lvl4pPr marL="3657418" indent="-731484" algn="l" defTabSz="3657418" rtl="0" eaLnBrk="1" latinLnBrk="0" hangingPunct="1">
              <a:lnSpc>
                <a:spcPct val="90000"/>
              </a:lnSpc>
              <a:spcBef>
                <a:spcPts val="32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4pPr>
            <a:lvl5pPr marL="4571772"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5pPr>
            <a:lvl6pPr marL="5486126"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6pPr>
            <a:lvl7pPr marL="6400480" indent="-717516"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7pPr>
            <a:lvl8pPr marL="7314834" indent="-731484" algn="l" defTabSz="3657418" rtl="0" eaLnBrk="1" latinLnBrk="0" hangingPunct="1">
              <a:lnSpc>
                <a:spcPct val="90000"/>
              </a:lnSpc>
              <a:spcBef>
                <a:spcPts val="2400"/>
              </a:spcBef>
              <a:buClr>
                <a:schemeClr val="accent1">
                  <a:lumMod val="75000"/>
                </a:schemeClr>
              </a:buClr>
              <a:buSzPct val="100000"/>
              <a:buFont typeface="Jost" pitchFamily="34" charset="0"/>
              <a:buChar char="▪"/>
              <a:defRPr sz="5600" kern="1200">
                <a:solidFill>
                  <a:schemeClr val="tx1"/>
                </a:solidFill>
                <a:latin typeface="+mn-lt"/>
                <a:ea typeface="+mn-ea"/>
                <a:cs typeface="+mn-cs"/>
              </a:defRPr>
            </a:lvl8pPr>
            <a:lvl9pPr marL="7511672" indent="0" algn="l" defTabSz="3657418" rtl="0" eaLnBrk="1" latinLnBrk="0" hangingPunct="1">
              <a:lnSpc>
                <a:spcPct val="90000"/>
              </a:lnSpc>
              <a:spcBef>
                <a:spcPts val="2400"/>
              </a:spcBef>
              <a:buClr>
                <a:schemeClr val="accent1">
                  <a:lumMod val="75000"/>
                </a:schemeClr>
              </a:buClr>
              <a:buSzPct val="100000"/>
              <a:buFont typeface="Jost" pitchFamily="34" charset="0"/>
              <a:buNone/>
              <a:defRPr sz="5600" kern="1200">
                <a:solidFill>
                  <a:schemeClr val="tx1"/>
                </a:solidFill>
                <a:latin typeface="+mn-lt"/>
                <a:ea typeface="+mn-ea"/>
                <a:cs typeface="+mn-cs"/>
              </a:defRPr>
            </a:lvl9pPr>
          </a:lstStyle>
          <a:p>
            <a:pPr marL="0" indent="0" algn="ctr">
              <a:lnSpc>
                <a:spcPct val="110000"/>
              </a:lnSpc>
              <a:buNone/>
            </a:pPr>
            <a:r>
              <a:rPr lang="en-US">
                <a:latin typeface="Jost" pitchFamily="2" charset="77"/>
                <a:ea typeface="Jost" pitchFamily="2" charset="77"/>
              </a:rPr>
              <a:t>Ideal for classrooms, labs, and flex zones. Works in new builds or retrofits. Ready for summer installs, fully-assembled, quick turns, and long-term value.</a:t>
            </a:r>
          </a:p>
        </p:txBody>
      </p:sp>
      <p:cxnSp>
        <p:nvCxnSpPr>
          <p:cNvPr id="32" name="Straight Connector 31">
            <a:extLst>
              <a:ext uri="{FF2B5EF4-FFF2-40B4-BE49-F238E27FC236}">
                <a16:creationId xmlns:a16="http://schemas.microsoft.com/office/drawing/2014/main" id="{FFB55425-47C8-4768-95B1-4203B36B7522}"/>
              </a:ext>
            </a:extLst>
          </p:cNvPr>
          <p:cNvCxnSpPr>
            <a:cxnSpLocks/>
          </p:cNvCxnSpPr>
          <p:nvPr/>
        </p:nvCxnSpPr>
        <p:spPr>
          <a:xfrm>
            <a:off x="5773027" y="6187856"/>
            <a:ext cx="0" cy="5285072"/>
          </a:xfrm>
          <a:prstGeom prst="line">
            <a:avLst/>
          </a:prstGeom>
          <a:noFill/>
          <a:ln w="25400" cap="flat">
            <a:solidFill>
              <a:schemeClr val="accent5">
                <a:lumMod val="90000"/>
                <a:alpha val="7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Straight Connector 56">
            <a:extLst>
              <a:ext uri="{FF2B5EF4-FFF2-40B4-BE49-F238E27FC236}">
                <a16:creationId xmlns:a16="http://schemas.microsoft.com/office/drawing/2014/main" id="{2DE4A465-11EC-4FF0-A656-3601247F24BE}"/>
              </a:ext>
            </a:extLst>
          </p:cNvPr>
          <p:cNvCxnSpPr>
            <a:cxnSpLocks/>
          </p:cNvCxnSpPr>
          <p:nvPr/>
        </p:nvCxnSpPr>
        <p:spPr>
          <a:xfrm>
            <a:off x="10080811" y="6187856"/>
            <a:ext cx="0" cy="5285072"/>
          </a:xfrm>
          <a:prstGeom prst="line">
            <a:avLst/>
          </a:prstGeom>
          <a:noFill/>
          <a:ln w="25400" cap="flat">
            <a:solidFill>
              <a:schemeClr val="accent5">
                <a:lumMod val="90000"/>
                <a:alpha val="7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41DA49E0-8E40-4DD6-A671-0ACC306C0B6F}"/>
              </a:ext>
            </a:extLst>
          </p:cNvPr>
          <p:cNvCxnSpPr>
            <a:cxnSpLocks/>
          </p:cNvCxnSpPr>
          <p:nvPr/>
        </p:nvCxnSpPr>
        <p:spPr>
          <a:xfrm>
            <a:off x="14388217" y="6187856"/>
            <a:ext cx="0" cy="5285072"/>
          </a:xfrm>
          <a:prstGeom prst="line">
            <a:avLst/>
          </a:prstGeom>
          <a:noFill/>
          <a:ln w="25400" cap="flat">
            <a:solidFill>
              <a:schemeClr val="accent5">
                <a:lumMod val="90000"/>
                <a:alpha val="7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9" name="Straight Connector 58">
            <a:extLst>
              <a:ext uri="{FF2B5EF4-FFF2-40B4-BE49-F238E27FC236}">
                <a16:creationId xmlns:a16="http://schemas.microsoft.com/office/drawing/2014/main" id="{59CDDB1D-3294-45E5-A1BE-4004E1D76D24}"/>
              </a:ext>
            </a:extLst>
          </p:cNvPr>
          <p:cNvCxnSpPr>
            <a:cxnSpLocks/>
          </p:cNvCxnSpPr>
          <p:nvPr/>
        </p:nvCxnSpPr>
        <p:spPr>
          <a:xfrm>
            <a:off x="18696001" y="6187856"/>
            <a:ext cx="0" cy="5285072"/>
          </a:xfrm>
          <a:prstGeom prst="line">
            <a:avLst/>
          </a:prstGeom>
          <a:noFill/>
          <a:ln w="25400" cap="flat">
            <a:solidFill>
              <a:schemeClr val="accent5">
                <a:lumMod val="90000"/>
                <a:alpha val="75000"/>
              </a:schemeClr>
            </a:solidFill>
            <a:prstDash val="solid"/>
            <a:miter lim="400000"/>
          </a:ln>
          <a:effectLst/>
          <a:sp3d/>
        </p:spPr>
        <p:style>
          <a:lnRef idx="0">
            <a:scrgbClr r="0" g="0" b="0"/>
          </a:lnRef>
          <a:fillRef idx="0">
            <a:scrgbClr r="0" g="0" b="0"/>
          </a:fillRef>
          <a:effectRef idx="0">
            <a:scrgbClr r="0" g="0" b="0"/>
          </a:effectRef>
          <a:fontRef idx="none"/>
        </p:style>
      </p:cxnSp>
      <p:grpSp>
        <p:nvGrpSpPr>
          <p:cNvPr id="61" name="Group 60">
            <a:extLst>
              <a:ext uri="{FF2B5EF4-FFF2-40B4-BE49-F238E27FC236}">
                <a16:creationId xmlns:a16="http://schemas.microsoft.com/office/drawing/2014/main" id="{192439FC-5A5C-459C-91FC-7F05F4D1C9BB}"/>
              </a:ext>
            </a:extLst>
          </p:cNvPr>
          <p:cNvGrpSpPr/>
          <p:nvPr/>
        </p:nvGrpSpPr>
        <p:grpSpPr>
          <a:xfrm>
            <a:off x="5331330" y="4811928"/>
            <a:ext cx="883393" cy="883393"/>
            <a:chOff x="5331330" y="4631662"/>
            <a:chExt cx="883393" cy="883393"/>
          </a:xfrm>
        </p:grpSpPr>
        <p:sp>
          <p:nvSpPr>
            <p:cNvPr id="55" name="Circle">
              <a:extLst>
                <a:ext uri="{FF2B5EF4-FFF2-40B4-BE49-F238E27FC236}">
                  <a16:creationId xmlns:a16="http://schemas.microsoft.com/office/drawing/2014/main" id="{C041F530-0EDD-43A5-B49C-0E80631F3CFC}"/>
                </a:ext>
              </a:extLst>
            </p:cNvPr>
            <p:cNvSpPr/>
            <p:nvPr/>
          </p:nvSpPr>
          <p:spPr>
            <a:xfrm>
              <a:off x="5331330" y="4631662"/>
              <a:ext cx="883393" cy="883393"/>
            </a:xfrm>
            <a:prstGeom prst="ellipse">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solidFill>
                  <a:schemeClr val="tx1"/>
                </a:solidFill>
              </a:endParaRPr>
            </a:p>
          </p:txBody>
        </p:sp>
        <p:sp>
          <p:nvSpPr>
            <p:cNvPr id="60" name="Arrow: Chevron 59">
              <a:extLst>
                <a:ext uri="{FF2B5EF4-FFF2-40B4-BE49-F238E27FC236}">
                  <a16:creationId xmlns:a16="http://schemas.microsoft.com/office/drawing/2014/main" id="{8539D1C6-A46C-4EE3-AF09-8F462306155C}"/>
                </a:ext>
              </a:extLst>
            </p:cNvPr>
            <p:cNvSpPr/>
            <p:nvPr/>
          </p:nvSpPr>
          <p:spPr>
            <a:xfrm>
              <a:off x="5632369" y="4921684"/>
              <a:ext cx="303349" cy="303349"/>
            </a:xfrm>
            <a:prstGeom prst="chevron">
              <a:avLst>
                <a:gd name="adj" fmla="val 38739"/>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ru-UA"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Jost"/>
                <a:ea typeface="Jost"/>
                <a:cs typeface="Jost"/>
                <a:sym typeface="Jost"/>
              </a:endParaRPr>
            </a:p>
          </p:txBody>
        </p:sp>
      </p:grpSp>
      <p:grpSp>
        <p:nvGrpSpPr>
          <p:cNvPr id="62" name="Group 61">
            <a:extLst>
              <a:ext uri="{FF2B5EF4-FFF2-40B4-BE49-F238E27FC236}">
                <a16:creationId xmlns:a16="http://schemas.microsoft.com/office/drawing/2014/main" id="{D157A001-3AFE-4E9B-AEF8-5473EB2BCAC6}"/>
              </a:ext>
            </a:extLst>
          </p:cNvPr>
          <p:cNvGrpSpPr/>
          <p:nvPr/>
        </p:nvGrpSpPr>
        <p:grpSpPr>
          <a:xfrm>
            <a:off x="9642173" y="4811928"/>
            <a:ext cx="883393" cy="883393"/>
            <a:chOff x="5331330" y="4631662"/>
            <a:chExt cx="883393" cy="883393"/>
          </a:xfrm>
        </p:grpSpPr>
        <p:sp>
          <p:nvSpPr>
            <p:cNvPr id="63" name="Circle">
              <a:extLst>
                <a:ext uri="{FF2B5EF4-FFF2-40B4-BE49-F238E27FC236}">
                  <a16:creationId xmlns:a16="http://schemas.microsoft.com/office/drawing/2014/main" id="{D3D76FE5-3D72-4B41-9AF0-E816E40C42BE}"/>
                </a:ext>
              </a:extLst>
            </p:cNvPr>
            <p:cNvSpPr/>
            <p:nvPr/>
          </p:nvSpPr>
          <p:spPr>
            <a:xfrm>
              <a:off x="5331330" y="4631662"/>
              <a:ext cx="883393" cy="883393"/>
            </a:xfrm>
            <a:prstGeom prst="ellipse">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solidFill>
                  <a:schemeClr val="tx1"/>
                </a:solidFill>
              </a:endParaRPr>
            </a:p>
          </p:txBody>
        </p:sp>
        <p:sp>
          <p:nvSpPr>
            <p:cNvPr id="64" name="Arrow: Chevron 63">
              <a:extLst>
                <a:ext uri="{FF2B5EF4-FFF2-40B4-BE49-F238E27FC236}">
                  <a16:creationId xmlns:a16="http://schemas.microsoft.com/office/drawing/2014/main" id="{F322F461-21F6-4F23-B8B8-7186254AC5E4}"/>
                </a:ext>
              </a:extLst>
            </p:cNvPr>
            <p:cNvSpPr/>
            <p:nvPr/>
          </p:nvSpPr>
          <p:spPr>
            <a:xfrm>
              <a:off x="5632369" y="4921684"/>
              <a:ext cx="303349" cy="303349"/>
            </a:xfrm>
            <a:prstGeom prst="chevron">
              <a:avLst>
                <a:gd name="adj" fmla="val 38739"/>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ru-UA"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Jost"/>
                <a:ea typeface="Jost"/>
                <a:cs typeface="Jost"/>
                <a:sym typeface="Jost"/>
              </a:endParaRPr>
            </a:p>
          </p:txBody>
        </p:sp>
      </p:grpSp>
      <p:grpSp>
        <p:nvGrpSpPr>
          <p:cNvPr id="65" name="Group 64">
            <a:extLst>
              <a:ext uri="{FF2B5EF4-FFF2-40B4-BE49-F238E27FC236}">
                <a16:creationId xmlns:a16="http://schemas.microsoft.com/office/drawing/2014/main" id="{BD853244-C160-44B9-A1E8-CB6FC956C00A}"/>
              </a:ext>
            </a:extLst>
          </p:cNvPr>
          <p:cNvGrpSpPr/>
          <p:nvPr/>
        </p:nvGrpSpPr>
        <p:grpSpPr>
          <a:xfrm>
            <a:off x="13906840" y="4811928"/>
            <a:ext cx="883393" cy="883393"/>
            <a:chOff x="5331330" y="4631662"/>
            <a:chExt cx="883393" cy="883393"/>
          </a:xfrm>
        </p:grpSpPr>
        <p:sp>
          <p:nvSpPr>
            <p:cNvPr id="66" name="Circle">
              <a:extLst>
                <a:ext uri="{FF2B5EF4-FFF2-40B4-BE49-F238E27FC236}">
                  <a16:creationId xmlns:a16="http://schemas.microsoft.com/office/drawing/2014/main" id="{9F4537F0-67CB-4D0D-9F7E-5BD4B486D240}"/>
                </a:ext>
              </a:extLst>
            </p:cNvPr>
            <p:cNvSpPr/>
            <p:nvPr/>
          </p:nvSpPr>
          <p:spPr>
            <a:xfrm>
              <a:off x="5331330" y="4631662"/>
              <a:ext cx="883393" cy="883393"/>
            </a:xfrm>
            <a:prstGeom prst="ellipse">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solidFill>
                  <a:schemeClr val="tx1"/>
                </a:solidFill>
              </a:endParaRPr>
            </a:p>
          </p:txBody>
        </p:sp>
        <p:sp>
          <p:nvSpPr>
            <p:cNvPr id="67" name="Arrow: Chevron 66">
              <a:extLst>
                <a:ext uri="{FF2B5EF4-FFF2-40B4-BE49-F238E27FC236}">
                  <a16:creationId xmlns:a16="http://schemas.microsoft.com/office/drawing/2014/main" id="{64D54D45-6DE5-41B7-BFE9-587073090BAE}"/>
                </a:ext>
              </a:extLst>
            </p:cNvPr>
            <p:cNvSpPr/>
            <p:nvPr/>
          </p:nvSpPr>
          <p:spPr>
            <a:xfrm>
              <a:off x="5632369" y="4921684"/>
              <a:ext cx="303349" cy="303349"/>
            </a:xfrm>
            <a:prstGeom prst="chevron">
              <a:avLst>
                <a:gd name="adj" fmla="val 38739"/>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ru-UA"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Jost"/>
                <a:ea typeface="Jost"/>
                <a:cs typeface="Jost"/>
                <a:sym typeface="Jost"/>
              </a:endParaRPr>
            </a:p>
          </p:txBody>
        </p:sp>
      </p:grpSp>
      <p:grpSp>
        <p:nvGrpSpPr>
          <p:cNvPr id="68" name="Group 67">
            <a:extLst>
              <a:ext uri="{FF2B5EF4-FFF2-40B4-BE49-F238E27FC236}">
                <a16:creationId xmlns:a16="http://schemas.microsoft.com/office/drawing/2014/main" id="{62B75C98-4A3C-447F-9F88-F0C8D781FAEC}"/>
              </a:ext>
            </a:extLst>
          </p:cNvPr>
          <p:cNvGrpSpPr/>
          <p:nvPr/>
        </p:nvGrpSpPr>
        <p:grpSpPr>
          <a:xfrm>
            <a:off x="18199713" y="4811928"/>
            <a:ext cx="883393" cy="883393"/>
            <a:chOff x="5331330" y="4631662"/>
            <a:chExt cx="883393" cy="883393"/>
          </a:xfrm>
        </p:grpSpPr>
        <p:sp>
          <p:nvSpPr>
            <p:cNvPr id="69" name="Circle">
              <a:extLst>
                <a:ext uri="{FF2B5EF4-FFF2-40B4-BE49-F238E27FC236}">
                  <a16:creationId xmlns:a16="http://schemas.microsoft.com/office/drawing/2014/main" id="{63F3BEE9-4161-430F-9C57-5505658C3FBD}"/>
                </a:ext>
              </a:extLst>
            </p:cNvPr>
            <p:cNvSpPr/>
            <p:nvPr/>
          </p:nvSpPr>
          <p:spPr>
            <a:xfrm>
              <a:off x="5331330" y="4631662"/>
              <a:ext cx="883393" cy="883393"/>
            </a:xfrm>
            <a:prstGeom prst="ellipse">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solidFill>
                  <a:schemeClr val="tx1"/>
                </a:solidFill>
              </a:endParaRPr>
            </a:p>
          </p:txBody>
        </p:sp>
        <p:sp>
          <p:nvSpPr>
            <p:cNvPr id="70" name="Arrow: Chevron 69">
              <a:extLst>
                <a:ext uri="{FF2B5EF4-FFF2-40B4-BE49-F238E27FC236}">
                  <a16:creationId xmlns:a16="http://schemas.microsoft.com/office/drawing/2014/main" id="{A2F0B9C2-5D5D-488D-A965-FE93ECC454A2}"/>
                </a:ext>
              </a:extLst>
            </p:cNvPr>
            <p:cNvSpPr/>
            <p:nvPr/>
          </p:nvSpPr>
          <p:spPr>
            <a:xfrm>
              <a:off x="5632369" y="4921684"/>
              <a:ext cx="303349" cy="303349"/>
            </a:xfrm>
            <a:prstGeom prst="chevron">
              <a:avLst>
                <a:gd name="adj" fmla="val 38739"/>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ru-UA"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Jost"/>
                <a:ea typeface="Jost"/>
                <a:cs typeface="Jost"/>
                <a:sym typeface="Jost"/>
              </a:endParaRPr>
            </a:p>
          </p:txBody>
        </p:sp>
      </p:grpSp>
      <p:sp>
        <p:nvSpPr>
          <p:cNvPr id="4" name="Rectangle">
            <a:extLst>
              <a:ext uri="{FF2B5EF4-FFF2-40B4-BE49-F238E27FC236}">
                <a16:creationId xmlns:a16="http://schemas.microsoft.com/office/drawing/2014/main" id="{7B60715C-F45F-41DA-EA07-E2FF8D6B52DB}"/>
              </a:ext>
            </a:extLst>
          </p:cNvPr>
          <p:cNvSpPr/>
          <p:nvPr/>
        </p:nvSpPr>
        <p:spPr>
          <a:xfrm>
            <a:off x="1753645" y="3507122"/>
            <a:ext cx="3751009" cy="1162185"/>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 name="Rectangle">
            <a:extLst>
              <a:ext uri="{FF2B5EF4-FFF2-40B4-BE49-F238E27FC236}">
                <a16:creationId xmlns:a16="http://schemas.microsoft.com/office/drawing/2014/main" id="{8780F18A-B594-C2FF-6442-63F5A00EB332}"/>
              </a:ext>
            </a:extLst>
          </p:cNvPr>
          <p:cNvSpPr/>
          <p:nvPr/>
        </p:nvSpPr>
        <p:spPr>
          <a:xfrm>
            <a:off x="6041400" y="3507122"/>
            <a:ext cx="3751009" cy="1162185"/>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 name="Rectangle">
            <a:extLst>
              <a:ext uri="{FF2B5EF4-FFF2-40B4-BE49-F238E27FC236}">
                <a16:creationId xmlns:a16="http://schemas.microsoft.com/office/drawing/2014/main" id="{B41C58EC-B950-7C05-3E42-7E3BEA929F4E}"/>
              </a:ext>
            </a:extLst>
          </p:cNvPr>
          <p:cNvSpPr/>
          <p:nvPr/>
        </p:nvSpPr>
        <p:spPr>
          <a:xfrm>
            <a:off x="10329155" y="3507122"/>
            <a:ext cx="3751009" cy="1162185"/>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 name="Rectangle">
            <a:extLst>
              <a:ext uri="{FF2B5EF4-FFF2-40B4-BE49-F238E27FC236}">
                <a16:creationId xmlns:a16="http://schemas.microsoft.com/office/drawing/2014/main" id="{77A61A00-C82F-E9C8-DE20-307DBA0A6835}"/>
              </a:ext>
            </a:extLst>
          </p:cNvPr>
          <p:cNvSpPr/>
          <p:nvPr/>
        </p:nvSpPr>
        <p:spPr>
          <a:xfrm>
            <a:off x="14616910" y="3507122"/>
            <a:ext cx="3751009" cy="1162185"/>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 name="Rectangle">
            <a:extLst>
              <a:ext uri="{FF2B5EF4-FFF2-40B4-BE49-F238E27FC236}">
                <a16:creationId xmlns:a16="http://schemas.microsoft.com/office/drawing/2014/main" id="{7B1909E0-7124-2611-1174-BDBBB88077F3}"/>
              </a:ext>
            </a:extLst>
          </p:cNvPr>
          <p:cNvSpPr/>
          <p:nvPr/>
        </p:nvSpPr>
        <p:spPr>
          <a:xfrm>
            <a:off x="18904664" y="3507122"/>
            <a:ext cx="3751009" cy="1162185"/>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E339EFF3-D2F6-4BD7-A33C-CA4BC5A606E4}"/>
              </a:ext>
            </a:extLst>
          </p:cNvPr>
          <p:cNvSpPr/>
          <p:nvPr/>
        </p:nvSpPr>
        <p:spPr>
          <a:xfrm>
            <a:off x="2105536" y="3846516"/>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b="1">
                <a:solidFill>
                  <a:schemeClr val="tx1"/>
                </a:solidFill>
              </a:rPr>
              <a:t>Purpose</a:t>
            </a:r>
          </a:p>
        </p:txBody>
      </p:sp>
      <p:sp>
        <p:nvSpPr>
          <p:cNvPr id="38"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BB1809FE-5DDC-4EF9-8719-B5E809ACF248}"/>
              </a:ext>
            </a:extLst>
          </p:cNvPr>
          <p:cNvSpPr/>
          <p:nvPr/>
        </p:nvSpPr>
        <p:spPr>
          <a:xfrm>
            <a:off x="6395787" y="3846516"/>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b="1">
                <a:solidFill>
                  <a:schemeClr val="tx1"/>
                </a:solidFill>
              </a:rPr>
              <a:t>People</a:t>
            </a:r>
          </a:p>
        </p:txBody>
      </p:sp>
      <p:sp>
        <p:nvSpPr>
          <p:cNvPr id="39"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9679DFDC-6691-48F3-81B2-C6433B8B3055}"/>
              </a:ext>
            </a:extLst>
          </p:cNvPr>
          <p:cNvSpPr/>
          <p:nvPr/>
        </p:nvSpPr>
        <p:spPr>
          <a:xfrm>
            <a:off x="10683542" y="3846516"/>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b="1">
                <a:solidFill>
                  <a:schemeClr val="tx1"/>
                </a:solidFill>
              </a:rPr>
              <a:t>Process</a:t>
            </a:r>
          </a:p>
        </p:txBody>
      </p:sp>
      <p:sp>
        <p:nvSpPr>
          <p:cNvPr id="40"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D7291BC6-DE24-4755-A3FF-A1BE96A35159}"/>
              </a:ext>
            </a:extLst>
          </p:cNvPr>
          <p:cNvSpPr/>
          <p:nvPr/>
        </p:nvSpPr>
        <p:spPr>
          <a:xfrm>
            <a:off x="15068256" y="3846516"/>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b="1">
                <a:solidFill>
                  <a:schemeClr val="tx1"/>
                </a:solidFill>
              </a:rPr>
              <a:t>Service</a:t>
            </a:r>
          </a:p>
        </p:txBody>
      </p:sp>
      <p:sp>
        <p:nvSpPr>
          <p:cNvPr id="41" name="Lorem ipsum, or lipsum as it is sometimes known, is dummy text used in laying out print, graphic or web designs. The passage is attributed to an unknown typesetter in the 15th century who use in a type specimen book.">
            <a:extLst>
              <a:ext uri="{FF2B5EF4-FFF2-40B4-BE49-F238E27FC236}">
                <a16:creationId xmlns:a16="http://schemas.microsoft.com/office/drawing/2014/main" id="{90E5D78C-D02F-424D-83B0-5F9257459465}"/>
              </a:ext>
            </a:extLst>
          </p:cNvPr>
          <p:cNvSpPr/>
          <p:nvPr/>
        </p:nvSpPr>
        <p:spPr>
          <a:xfrm>
            <a:off x="19261548" y="3846516"/>
            <a:ext cx="3042233" cy="461665"/>
          </a:xfrm>
          <a:prstGeom prst="rect">
            <a:avLst/>
          </a:prstGeom>
          <a:ln w="12700"/>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lgn="l" defTabSz="952500">
              <a:buFontTx/>
              <a:defRPr sz="3000">
                <a:solidFill>
                  <a:srgbClr val="47536B"/>
                </a:solidFill>
                <a:uFill>
                  <a:solidFill>
                    <a:srgbClr val="323C40"/>
                  </a:solidFill>
                </a:uFill>
              </a:defRPr>
            </a:lvl1pPr>
          </a:lstStyle>
          <a:p>
            <a:pPr algn="ctr"/>
            <a:r>
              <a:rPr lang="en-US" b="1">
                <a:solidFill>
                  <a:schemeClr val="tx1"/>
                </a:solidFill>
              </a:rPr>
              <a:t>Infrastructure</a:t>
            </a:r>
          </a:p>
        </p:txBody>
      </p:sp>
      <p:graphicFrame>
        <p:nvGraphicFramePr>
          <p:cNvPr id="3" name="Table 2">
            <a:extLst>
              <a:ext uri="{FF2B5EF4-FFF2-40B4-BE49-F238E27FC236}">
                <a16:creationId xmlns:a16="http://schemas.microsoft.com/office/drawing/2014/main" id="{CBE297AC-6893-B192-A1E0-0B9E1D644C7E}"/>
              </a:ext>
            </a:extLst>
          </p:cNvPr>
          <p:cNvGraphicFramePr>
            <a:graphicFrameLocks noGrp="1"/>
          </p:cNvGraphicFramePr>
          <p:nvPr/>
        </p:nvGraphicFramePr>
        <p:xfrm>
          <a:off x="1165225" y="6683216"/>
          <a:ext cx="22053550" cy="640080"/>
        </p:xfrm>
        <a:graphic>
          <a:graphicData uri="http://schemas.openxmlformats.org/drawingml/2006/table">
            <a:tbl>
              <a:tblPr/>
              <a:tblGrid>
                <a:gridCol w="22053550">
                  <a:extLst>
                    <a:ext uri="{9D8B030D-6E8A-4147-A177-3AD203B41FA5}">
                      <a16:colId xmlns:a16="http://schemas.microsoft.com/office/drawing/2014/main" val="1606739718"/>
                    </a:ext>
                  </a:extLst>
                </a:gridCol>
              </a:tblGrid>
              <a:tr h="0">
                <a:tc>
                  <a:txBody>
                    <a:bodyPr/>
                    <a:lstStyle/>
                    <a:p>
                      <a:endParaRPr lang="en-US"/>
                    </a:p>
                  </a:txBody>
                  <a:tcPr anchor="ctr">
                    <a:lnL>
                      <a:noFill/>
                    </a:lnL>
                    <a:lnR>
                      <a:noFill/>
                    </a:lnR>
                    <a:lnT>
                      <a:noFill/>
                    </a:lnT>
                    <a:lnB>
                      <a:noFill/>
                    </a:lnB>
                    <a:noFill/>
                  </a:tcPr>
                </a:tc>
                <a:extLst>
                  <a:ext uri="{0D108BD9-81ED-4DB2-BD59-A6C34878D82A}">
                    <a16:rowId xmlns:a16="http://schemas.microsoft.com/office/drawing/2014/main" val="3421308038"/>
                  </a:ext>
                </a:extLst>
              </a:tr>
            </a:tbl>
          </a:graphicData>
        </a:graphic>
      </p:graphicFrame>
      <p:graphicFrame>
        <p:nvGraphicFramePr>
          <p:cNvPr id="13" name="Table 12">
            <a:extLst>
              <a:ext uri="{FF2B5EF4-FFF2-40B4-BE49-F238E27FC236}">
                <a16:creationId xmlns:a16="http://schemas.microsoft.com/office/drawing/2014/main" id="{BB03C3C7-142C-29A3-6129-A28F2501A8C9}"/>
              </a:ext>
            </a:extLst>
          </p:cNvPr>
          <p:cNvGraphicFramePr>
            <a:graphicFrameLocks noGrp="1"/>
          </p:cNvGraphicFramePr>
          <p:nvPr/>
        </p:nvGraphicFramePr>
        <p:xfrm>
          <a:off x="1165225" y="6683216"/>
          <a:ext cx="22053550" cy="640080"/>
        </p:xfrm>
        <a:graphic>
          <a:graphicData uri="http://schemas.openxmlformats.org/drawingml/2006/table">
            <a:tbl>
              <a:tblPr/>
              <a:tblGrid>
                <a:gridCol w="22053550">
                  <a:extLst>
                    <a:ext uri="{9D8B030D-6E8A-4147-A177-3AD203B41FA5}">
                      <a16:colId xmlns:a16="http://schemas.microsoft.com/office/drawing/2014/main" val="1455147632"/>
                    </a:ext>
                  </a:extLst>
                </a:gridCol>
              </a:tblGrid>
              <a:tr h="0">
                <a:tc>
                  <a:txBody>
                    <a:bodyPr/>
                    <a:lstStyle/>
                    <a:p>
                      <a:endParaRPr lang="en-US"/>
                    </a:p>
                  </a:txBody>
                  <a:tcPr anchor="ctr">
                    <a:lnL>
                      <a:noFill/>
                    </a:lnL>
                    <a:lnR>
                      <a:noFill/>
                    </a:lnR>
                    <a:lnT>
                      <a:noFill/>
                    </a:lnT>
                    <a:lnB>
                      <a:noFill/>
                    </a:lnB>
                    <a:noFill/>
                  </a:tcPr>
                </a:tc>
                <a:extLst>
                  <a:ext uri="{0D108BD9-81ED-4DB2-BD59-A6C34878D82A}">
                    <a16:rowId xmlns:a16="http://schemas.microsoft.com/office/drawing/2014/main" val="1389245712"/>
                  </a:ext>
                </a:extLst>
              </a:tr>
            </a:tbl>
          </a:graphicData>
        </a:graphic>
      </p:graphicFrame>
      <p:graphicFrame>
        <p:nvGraphicFramePr>
          <p:cNvPr id="15" name="Table 14">
            <a:extLst>
              <a:ext uri="{FF2B5EF4-FFF2-40B4-BE49-F238E27FC236}">
                <a16:creationId xmlns:a16="http://schemas.microsoft.com/office/drawing/2014/main" id="{1C127E2F-CF8F-7E8F-B66B-F4910B8CF098}"/>
              </a:ext>
            </a:extLst>
          </p:cNvPr>
          <p:cNvGraphicFramePr>
            <a:graphicFrameLocks noGrp="1"/>
          </p:cNvGraphicFramePr>
          <p:nvPr/>
        </p:nvGraphicFramePr>
        <p:xfrm>
          <a:off x="1165225" y="6683216"/>
          <a:ext cx="22053550" cy="640080"/>
        </p:xfrm>
        <a:graphic>
          <a:graphicData uri="http://schemas.openxmlformats.org/drawingml/2006/table">
            <a:tbl>
              <a:tblPr/>
              <a:tblGrid>
                <a:gridCol w="22053550">
                  <a:extLst>
                    <a:ext uri="{9D8B030D-6E8A-4147-A177-3AD203B41FA5}">
                      <a16:colId xmlns:a16="http://schemas.microsoft.com/office/drawing/2014/main" val="1772155381"/>
                    </a:ext>
                  </a:extLst>
                </a:gridCol>
              </a:tblGrid>
              <a:tr h="0">
                <a:tc>
                  <a:txBody>
                    <a:bodyPr/>
                    <a:lstStyle/>
                    <a:p>
                      <a:endParaRPr lang="en-US"/>
                    </a:p>
                  </a:txBody>
                  <a:tcPr anchor="ctr">
                    <a:lnL>
                      <a:noFill/>
                    </a:lnL>
                    <a:lnR>
                      <a:noFill/>
                    </a:lnR>
                    <a:lnT>
                      <a:noFill/>
                    </a:lnT>
                    <a:lnB>
                      <a:noFill/>
                    </a:lnB>
                    <a:noFill/>
                  </a:tcPr>
                </a:tc>
                <a:extLst>
                  <a:ext uri="{0D108BD9-81ED-4DB2-BD59-A6C34878D82A}">
                    <a16:rowId xmlns:a16="http://schemas.microsoft.com/office/drawing/2014/main" val="1739112625"/>
                  </a:ext>
                </a:extLst>
              </a:tr>
            </a:tbl>
          </a:graphicData>
        </a:graphic>
      </p:graphicFrame>
    </p:spTree>
    <p:extLst>
      <p:ext uri="{BB962C8B-B14F-4D97-AF65-F5344CB8AC3E}">
        <p14:creationId xmlns:p14="http://schemas.microsoft.com/office/powerpoint/2010/main" val="415817729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1DFE54A-750B-4036-B1C3-C448E1A2BFA7}"/>
              </a:ext>
            </a:extLst>
          </p:cNvPr>
          <p:cNvSpPr/>
          <p:nvPr/>
        </p:nvSpPr>
        <p:spPr>
          <a:xfrm>
            <a:off x="711200" y="1457325"/>
            <a:ext cx="11268398" cy="5400675"/>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white"/>
              </a:solidFill>
              <a:effectLst/>
              <a:uLnTx/>
              <a:uFillTx/>
              <a:ea typeface="+mn-ea"/>
              <a:cs typeface="+mn-cs"/>
            </a:endParaRPr>
          </a:p>
        </p:txBody>
      </p:sp>
      <p:sp>
        <p:nvSpPr>
          <p:cNvPr id="2" name="Experience">
            <a:extLst>
              <a:ext uri="{FF2B5EF4-FFF2-40B4-BE49-F238E27FC236}">
                <a16:creationId xmlns:a16="http://schemas.microsoft.com/office/drawing/2014/main" id="{66C92CB5-8028-412D-8CD0-D977DB4BAF8E}"/>
              </a:ext>
            </a:extLst>
          </p:cNvPr>
          <p:cNvSpPr/>
          <p:nvPr/>
        </p:nvSpPr>
        <p:spPr>
          <a:xfrm>
            <a:off x="1232207" y="296645"/>
            <a:ext cx="10959793" cy="846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1155700">
              <a:lnSpc>
                <a:spcPct val="80000"/>
              </a:lnSpc>
              <a:defRPr sz="6400" b="1">
                <a:solidFill>
                  <a:srgbClr val="323C40"/>
                </a:solidFill>
                <a:latin typeface="Jost"/>
                <a:ea typeface="Jost"/>
                <a:cs typeface="Jost"/>
                <a:sym typeface="Jost"/>
              </a:defRPr>
            </a:lvl1pPr>
          </a:lstStyle>
          <a:p>
            <a:pPr>
              <a:lnSpc>
                <a:spcPct val="100000"/>
              </a:lnSpc>
            </a:pPr>
            <a:r>
              <a:rPr lang="en-US" sz="5500">
                <a:solidFill>
                  <a:schemeClr val="tx1"/>
                </a:solidFill>
                <a:latin typeface="Calibri"/>
                <a:ea typeface="Calibri"/>
                <a:cs typeface="Calibri"/>
              </a:rPr>
              <a:t>SWOT ANALYSIS</a:t>
            </a:r>
          </a:p>
        </p:txBody>
      </p:sp>
      <p:grpSp>
        <p:nvGrpSpPr>
          <p:cNvPr id="3" name="Group 2">
            <a:extLst>
              <a:ext uri="{FF2B5EF4-FFF2-40B4-BE49-F238E27FC236}">
                <a16:creationId xmlns:a16="http://schemas.microsoft.com/office/drawing/2014/main" id="{A39F1618-3596-9977-783D-F2962B02C370}"/>
              </a:ext>
            </a:extLst>
          </p:cNvPr>
          <p:cNvGrpSpPr/>
          <p:nvPr/>
        </p:nvGrpSpPr>
        <p:grpSpPr>
          <a:xfrm>
            <a:off x="10017085" y="5045830"/>
            <a:ext cx="1733840" cy="1615662"/>
            <a:chOff x="4795556" y="2168156"/>
            <a:chExt cx="3624568" cy="3591056"/>
          </a:xfrm>
        </p:grpSpPr>
        <p:sp>
          <p:nvSpPr>
            <p:cNvPr id="17" name="Square">
              <a:extLst>
                <a:ext uri="{FF2B5EF4-FFF2-40B4-BE49-F238E27FC236}">
                  <a16:creationId xmlns:a16="http://schemas.microsoft.com/office/drawing/2014/main" id="{1A51BCEE-A067-4225-A9DC-B3A10C4B22F8}"/>
                </a:ext>
              </a:extLst>
            </p:cNvPr>
            <p:cNvSpPr/>
            <p:nvPr/>
          </p:nvSpPr>
          <p:spPr>
            <a:xfrm>
              <a:off x="5065471" y="2404560"/>
              <a:ext cx="3354653" cy="3354652"/>
            </a:xfrm>
            <a:prstGeom prst="rect">
              <a:avLst/>
            </a:prstGeom>
            <a:solidFill>
              <a:schemeClr val="accent4">
                <a:lumMod val="20000"/>
                <a:lumOff val="80000"/>
              </a:schemeClr>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 name="Square">
              <a:extLst>
                <a:ext uri="{FF2B5EF4-FFF2-40B4-BE49-F238E27FC236}">
                  <a16:creationId xmlns:a16="http://schemas.microsoft.com/office/drawing/2014/main" id="{7789DABB-261C-4A77-BF5C-8B8912FD4085}"/>
                </a:ext>
              </a:extLst>
            </p:cNvPr>
            <p:cNvSpPr/>
            <p:nvPr/>
          </p:nvSpPr>
          <p:spPr>
            <a:xfrm>
              <a:off x="4795556" y="2168156"/>
              <a:ext cx="3354653" cy="3354652"/>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S">
              <a:extLst>
                <a:ext uri="{FF2B5EF4-FFF2-40B4-BE49-F238E27FC236}">
                  <a16:creationId xmlns:a16="http://schemas.microsoft.com/office/drawing/2014/main" id="{88B13676-F8CB-4208-AEFF-38EDB01CED9F}"/>
                </a:ext>
              </a:extLst>
            </p:cNvPr>
            <p:cNvSpPr/>
            <p:nvPr/>
          </p:nvSpPr>
          <p:spPr>
            <a:xfrm>
              <a:off x="5866457" y="2977583"/>
              <a:ext cx="1212851"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Autofit/>
            </a:bodyPr>
            <a:lstStyle>
              <a:lvl1pPr defTabSz="1155700">
                <a:lnSpc>
                  <a:spcPct val="80000"/>
                </a:lnSpc>
                <a:defRPr sz="6400" b="1">
                  <a:solidFill>
                    <a:srgbClr val="FF7E79"/>
                  </a:solidFill>
                </a:defRPr>
              </a:lvl1pPr>
            </a:lstStyle>
            <a:p>
              <a:pPr algn="ctr">
                <a:lnSpc>
                  <a:spcPct val="100000"/>
                </a:lnSpc>
              </a:pPr>
              <a:r>
                <a:rPr sz="8000">
                  <a:solidFill>
                    <a:schemeClr val="accent4">
                      <a:lumMod val="20000"/>
                      <a:lumOff val="80000"/>
                    </a:schemeClr>
                  </a:solidFill>
                  <a:latin typeface="+mj-lt"/>
                  <a:ea typeface="Jost" pitchFamily="2" charset="0"/>
                </a:rPr>
                <a:t>S</a:t>
              </a:r>
            </a:p>
          </p:txBody>
        </p:sp>
      </p:grpSp>
      <p:cxnSp>
        <p:nvCxnSpPr>
          <p:cNvPr id="16" name="Straight Connector 15">
            <a:extLst>
              <a:ext uri="{FF2B5EF4-FFF2-40B4-BE49-F238E27FC236}">
                <a16:creationId xmlns:a16="http://schemas.microsoft.com/office/drawing/2014/main" id="{E97AC95E-0BFC-4302-9440-3AB439B55FEE}"/>
              </a:ext>
            </a:extLst>
          </p:cNvPr>
          <p:cNvCxnSpPr>
            <a:cxnSpLocks/>
          </p:cNvCxnSpPr>
          <p:nvPr/>
        </p:nvCxnSpPr>
        <p:spPr>
          <a:xfrm flipH="1">
            <a:off x="17016649" y="7252992"/>
            <a:ext cx="1600174" cy="0"/>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4" name="Rectangle: Rounded Corners 21">
            <a:extLst>
              <a:ext uri="{FF2B5EF4-FFF2-40B4-BE49-F238E27FC236}">
                <a16:creationId xmlns:a16="http://schemas.microsoft.com/office/drawing/2014/main" id="{97C3DB0E-6C3B-9CB7-D914-374502AE90DB}"/>
              </a:ext>
            </a:extLst>
          </p:cNvPr>
          <p:cNvSpPr/>
          <p:nvPr/>
        </p:nvSpPr>
        <p:spPr>
          <a:xfrm>
            <a:off x="711200" y="7115811"/>
            <a:ext cx="11268398" cy="540067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white"/>
              </a:solidFill>
              <a:effectLst/>
              <a:uLnTx/>
              <a:uFillTx/>
              <a:ea typeface="+mn-ea"/>
              <a:cs typeface="+mn-cs"/>
            </a:endParaRPr>
          </a:p>
        </p:txBody>
      </p:sp>
      <p:sp>
        <p:nvSpPr>
          <p:cNvPr id="5" name="Rectangle: Rounded Corners 21">
            <a:extLst>
              <a:ext uri="{FF2B5EF4-FFF2-40B4-BE49-F238E27FC236}">
                <a16:creationId xmlns:a16="http://schemas.microsoft.com/office/drawing/2014/main" id="{6A039777-FE7C-95DB-7BB1-1FB863234072}"/>
              </a:ext>
            </a:extLst>
          </p:cNvPr>
          <p:cNvSpPr/>
          <p:nvPr/>
        </p:nvSpPr>
        <p:spPr>
          <a:xfrm>
            <a:off x="12221957" y="1466686"/>
            <a:ext cx="11268398" cy="5400675"/>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white"/>
              </a:solidFill>
              <a:effectLst/>
              <a:uLnTx/>
              <a:uFillTx/>
              <a:ea typeface="+mn-ea"/>
              <a:cs typeface="+mn-cs"/>
            </a:endParaRPr>
          </a:p>
        </p:txBody>
      </p:sp>
      <p:sp>
        <p:nvSpPr>
          <p:cNvPr id="6" name="Rectangle: Rounded Corners 21">
            <a:extLst>
              <a:ext uri="{FF2B5EF4-FFF2-40B4-BE49-F238E27FC236}">
                <a16:creationId xmlns:a16="http://schemas.microsoft.com/office/drawing/2014/main" id="{56EB1EDB-373E-43E8-E699-D9A5B6088F8F}"/>
              </a:ext>
            </a:extLst>
          </p:cNvPr>
          <p:cNvSpPr/>
          <p:nvPr/>
        </p:nvSpPr>
        <p:spPr>
          <a:xfrm>
            <a:off x="12221957" y="7125172"/>
            <a:ext cx="11268398" cy="540067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A8EADCBF-0EFD-BF47-6FAF-B0B5F7CF32B2}"/>
              </a:ext>
            </a:extLst>
          </p:cNvPr>
          <p:cNvGrpSpPr/>
          <p:nvPr/>
        </p:nvGrpSpPr>
        <p:grpSpPr>
          <a:xfrm>
            <a:off x="10017085" y="7324120"/>
            <a:ext cx="1733840" cy="1615662"/>
            <a:chOff x="4795556" y="2168156"/>
            <a:chExt cx="3624568" cy="3591056"/>
          </a:xfrm>
        </p:grpSpPr>
        <p:sp>
          <p:nvSpPr>
            <p:cNvPr id="13" name="Square">
              <a:extLst>
                <a:ext uri="{FF2B5EF4-FFF2-40B4-BE49-F238E27FC236}">
                  <a16:creationId xmlns:a16="http://schemas.microsoft.com/office/drawing/2014/main" id="{31A3883C-203C-8A1A-1B83-53CA0B05D4E9}"/>
                </a:ext>
              </a:extLst>
            </p:cNvPr>
            <p:cNvSpPr/>
            <p:nvPr/>
          </p:nvSpPr>
          <p:spPr>
            <a:xfrm>
              <a:off x="5065471" y="2404560"/>
              <a:ext cx="3354653" cy="3354652"/>
            </a:xfrm>
            <a:prstGeom prst="rect">
              <a:avLst/>
            </a:prstGeom>
            <a:solidFill>
              <a:schemeClr val="accent4">
                <a:lumMod val="20000"/>
                <a:lumOff val="80000"/>
              </a:schemeClr>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 name="Square">
              <a:extLst>
                <a:ext uri="{FF2B5EF4-FFF2-40B4-BE49-F238E27FC236}">
                  <a16:creationId xmlns:a16="http://schemas.microsoft.com/office/drawing/2014/main" id="{E7B7245A-4518-3278-11DA-F0F0E49E437D}"/>
                </a:ext>
              </a:extLst>
            </p:cNvPr>
            <p:cNvSpPr/>
            <p:nvPr/>
          </p:nvSpPr>
          <p:spPr>
            <a:xfrm>
              <a:off x="4795556" y="2168156"/>
              <a:ext cx="3354653" cy="3354652"/>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 name="S">
              <a:extLst>
                <a:ext uri="{FF2B5EF4-FFF2-40B4-BE49-F238E27FC236}">
                  <a16:creationId xmlns:a16="http://schemas.microsoft.com/office/drawing/2014/main" id="{7CE3BDEC-A758-29D1-CD18-27494C0D2F5C}"/>
                </a:ext>
              </a:extLst>
            </p:cNvPr>
            <p:cNvSpPr/>
            <p:nvPr/>
          </p:nvSpPr>
          <p:spPr>
            <a:xfrm>
              <a:off x="5866457" y="2977583"/>
              <a:ext cx="1212851"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Autofit/>
            </a:bodyPr>
            <a:lstStyle>
              <a:lvl1pPr defTabSz="1155700">
                <a:lnSpc>
                  <a:spcPct val="80000"/>
                </a:lnSpc>
                <a:defRPr sz="6400" b="1">
                  <a:solidFill>
                    <a:srgbClr val="FF7E79"/>
                  </a:solidFill>
                </a:defRPr>
              </a:lvl1pPr>
            </a:lstStyle>
            <a:p>
              <a:pPr algn="ctr">
                <a:lnSpc>
                  <a:spcPct val="100000"/>
                </a:lnSpc>
              </a:pPr>
              <a:r>
                <a:rPr lang="en-US" sz="8000">
                  <a:solidFill>
                    <a:schemeClr val="accent4">
                      <a:lumMod val="20000"/>
                      <a:lumOff val="80000"/>
                    </a:schemeClr>
                  </a:solidFill>
                  <a:latin typeface="+mj-lt"/>
                  <a:ea typeface="Jost" pitchFamily="2" charset="0"/>
                </a:rPr>
                <a:t>O</a:t>
              </a:r>
              <a:endParaRPr sz="8000">
                <a:solidFill>
                  <a:schemeClr val="accent4">
                    <a:lumMod val="20000"/>
                    <a:lumOff val="80000"/>
                  </a:schemeClr>
                </a:solidFill>
                <a:latin typeface="+mj-lt"/>
                <a:ea typeface="Jost" pitchFamily="2" charset="0"/>
              </a:endParaRPr>
            </a:p>
          </p:txBody>
        </p:sp>
      </p:grpSp>
      <p:grpSp>
        <p:nvGrpSpPr>
          <p:cNvPr id="25" name="Group 24">
            <a:extLst>
              <a:ext uri="{FF2B5EF4-FFF2-40B4-BE49-F238E27FC236}">
                <a16:creationId xmlns:a16="http://schemas.microsoft.com/office/drawing/2014/main" id="{DDB44CAC-41B0-DDA4-0105-02FF99EDECFE}"/>
              </a:ext>
            </a:extLst>
          </p:cNvPr>
          <p:cNvGrpSpPr/>
          <p:nvPr/>
        </p:nvGrpSpPr>
        <p:grpSpPr>
          <a:xfrm>
            <a:off x="12453851" y="5081357"/>
            <a:ext cx="1733840" cy="1615662"/>
            <a:chOff x="4795556" y="2168156"/>
            <a:chExt cx="3624568" cy="3591056"/>
          </a:xfrm>
        </p:grpSpPr>
        <p:sp>
          <p:nvSpPr>
            <p:cNvPr id="26" name="Square">
              <a:extLst>
                <a:ext uri="{FF2B5EF4-FFF2-40B4-BE49-F238E27FC236}">
                  <a16:creationId xmlns:a16="http://schemas.microsoft.com/office/drawing/2014/main" id="{73BFA041-9F7F-C2F9-D5D5-24043389C0A8}"/>
                </a:ext>
              </a:extLst>
            </p:cNvPr>
            <p:cNvSpPr/>
            <p:nvPr/>
          </p:nvSpPr>
          <p:spPr>
            <a:xfrm>
              <a:off x="5065471" y="2404560"/>
              <a:ext cx="3354653" cy="3354652"/>
            </a:xfrm>
            <a:prstGeom prst="rect">
              <a:avLst/>
            </a:prstGeom>
            <a:solidFill>
              <a:schemeClr val="accent4">
                <a:lumMod val="20000"/>
                <a:lumOff val="80000"/>
              </a:schemeClr>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 name="Square">
              <a:extLst>
                <a:ext uri="{FF2B5EF4-FFF2-40B4-BE49-F238E27FC236}">
                  <a16:creationId xmlns:a16="http://schemas.microsoft.com/office/drawing/2014/main" id="{E5D02064-265B-4287-7A1B-4165F76E7C26}"/>
                </a:ext>
              </a:extLst>
            </p:cNvPr>
            <p:cNvSpPr/>
            <p:nvPr/>
          </p:nvSpPr>
          <p:spPr>
            <a:xfrm>
              <a:off x="4795556" y="2168156"/>
              <a:ext cx="3354653" cy="3354652"/>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 name="S">
              <a:extLst>
                <a:ext uri="{FF2B5EF4-FFF2-40B4-BE49-F238E27FC236}">
                  <a16:creationId xmlns:a16="http://schemas.microsoft.com/office/drawing/2014/main" id="{ECB1EB6B-42AA-5F58-5328-3CBE619004BE}"/>
                </a:ext>
              </a:extLst>
            </p:cNvPr>
            <p:cNvSpPr/>
            <p:nvPr/>
          </p:nvSpPr>
          <p:spPr>
            <a:xfrm>
              <a:off x="5866457" y="2977583"/>
              <a:ext cx="1212851"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Autofit/>
            </a:bodyPr>
            <a:lstStyle>
              <a:lvl1pPr defTabSz="1155700">
                <a:lnSpc>
                  <a:spcPct val="80000"/>
                </a:lnSpc>
                <a:defRPr sz="6400" b="1">
                  <a:solidFill>
                    <a:srgbClr val="FF7E79"/>
                  </a:solidFill>
                </a:defRPr>
              </a:lvl1pPr>
            </a:lstStyle>
            <a:p>
              <a:pPr algn="ctr">
                <a:lnSpc>
                  <a:spcPct val="100000"/>
                </a:lnSpc>
              </a:pPr>
              <a:r>
                <a:rPr lang="en-US" sz="8000">
                  <a:solidFill>
                    <a:schemeClr val="accent4">
                      <a:lumMod val="20000"/>
                      <a:lumOff val="80000"/>
                    </a:schemeClr>
                  </a:solidFill>
                  <a:latin typeface="+mj-lt"/>
                  <a:ea typeface="Jost" pitchFamily="2" charset="0"/>
                </a:rPr>
                <a:t>W</a:t>
              </a:r>
              <a:endParaRPr sz="8000">
                <a:solidFill>
                  <a:schemeClr val="accent4">
                    <a:lumMod val="20000"/>
                    <a:lumOff val="80000"/>
                  </a:schemeClr>
                </a:solidFill>
                <a:latin typeface="+mj-lt"/>
                <a:ea typeface="Jost" pitchFamily="2" charset="0"/>
              </a:endParaRPr>
            </a:p>
          </p:txBody>
        </p:sp>
      </p:grpSp>
      <p:grpSp>
        <p:nvGrpSpPr>
          <p:cNvPr id="29" name="Group 28">
            <a:extLst>
              <a:ext uri="{FF2B5EF4-FFF2-40B4-BE49-F238E27FC236}">
                <a16:creationId xmlns:a16="http://schemas.microsoft.com/office/drawing/2014/main" id="{9925C67D-DB76-56D7-D397-D05BEEA8A7A2}"/>
              </a:ext>
            </a:extLst>
          </p:cNvPr>
          <p:cNvGrpSpPr/>
          <p:nvPr/>
        </p:nvGrpSpPr>
        <p:grpSpPr>
          <a:xfrm>
            <a:off x="12453851" y="7359647"/>
            <a:ext cx="1733840" cy="1615662"/>
            <a:chOff x="4795556" y="2168156"/>
            <a:chExt cx="3624568" cy="3591056"/>
          </a:xfrm>
        </p:grpSpPr>
        <p:sp>
          <p:nvSpPr>
            <p:cNvPr id="30" name="Square">
              <a:extLst>
                <a:ext uri="{FF2B5EF4-FFF2-40B4-BE49-F238E27FC236}">
                  <a16:creationId xmlns:a16="http://schemas.microsoft.com/office/drawing/2014/main" id="{FED1A986-C79C-88C3-4C0B-F82D8662FCC3}"/>
                </a:ext>
              </a:extLst>
            </p:cNvPr>
            <p:cNvSpPr/>
            <p:nvPr/>
          </p:nvSpPr>
          <p:spPr>
            <a:xfrm>
              <a:off x="5065471" y="2404560"/>
              <a:ext cx="3354653" cy="3354652"/>
            </a:xfrm>
            <a:prstGeom prst="rect">
              <a:avLst/>
            </a:prstGeom>
            <a:solidFill>
              <a:schemeClr val="accent4">
                <a:lumMod val="20000"/>
                <a:lumOff val="80000"/>
              </a:schemeClr>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 name="Square">
              <a:extLst>
                <a:ext uri="{FF2B5EF4-FFF2-40B4-BE49-F238E27FC236}">
                  <a16:creationId xmlns:a16="http://schemas.microsoft.com/office/drawing/2014/main" id="{15A007F3-866C-4A6E-E08A-8F5537A07EBC}"/>
                </a:ext>
              </a:extLst>
            </p:cNvPr>
            <p:cNvSpPr/>
            <p:nvPr/>
          </p:nvSpPr>
          <p:spPr>
            <a:xfrm>
              <a:off x="4795556" y="2168156"/>
              <a:ext cx="3354653" cy="3354652"/>
            </a:xfrm>
            <a:prstGeom prst="rect">
              <a:avLst/>
            </a:prstGeom>
            <a:solidFill>
              <a:schemeClr val="accent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 name="S">
              <a:extLst>
                <a:ext uri="{FF2B5EF4-FFF2-40B4-BE49-F238E27FC236}">
                  <a16:creationId xmlns:a16="http://schemas.microsoft.com/office/drawing/2014/main" id="{E395859D-4144-771D-523D-61D89C566767}"/>
                </a:ext>
              </a:extLst>
            </p:cNvPr>
            <p:cNvSpPr/>
            <p:nvPr/>
          </p:nvSpPr>
          <p:spPr>
            <a:xfrm>
              <a:off x="5866457" y="2977583"/>
              <a:ext cx="1212851"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Autofit/>
            </a:bodyPr>
            <a:lstStyle>
              <a:lvl1pPr defTabSz="1155700">
                <a:lnSpc>
                  <a:spcPct val="80000"/>
                </a:lnSpc>
                <a:defRPr sz="6400" b="1">
                  <a:solidFill>
                    <a:srgbClr val="FF7E79"/>
                  </a:solidFill>
                </a:defRPr>
              </a:lvl1pPr>
            </a:lstStyle>
            <a:p>
              <a:pPr algn="ctr">
                <a:lnSpc>
                  <a:spcPct val="100000"/>
                </a:lnSpc>
              </a:pPr>
              <a:r>
                <a:rPr lang="en-US" sz="8000">
                  <a:solidFill>
                    <a:schemeClr val="accent4">
                      <a:lumMod val="20000"/>
                      <a:lumOff val="80000"/>
                    </a:schemeClr>
                  </a:solidFill>
                  <a:latin typeface="+mj-lt"/>
                  <a:ea typeface="Jost" pitchFamily="2" charset="0"/>
                </a:rPr>
                <a:t>T</a:t>
              </a:r>
              <a:endParaRPr sz="8000">
                <a:solidFill>
                  <a:schemeClr val="accent4">
                    <a:lumMod val="20000"/>
                    <a:lumOff val="80000"/>
                  </a:schemeClr>
                </a:solidFill>
                <a:latin typeface="+mj-lt"/>
                <a:ea typeface="Jost" pitchFamily="2" charset="0"/>
              </a:endParaRPr>
            </a:p>
          </p:txBody>
        </p:sp>
      </p:grpSp>
      <p:graphicFrame>
        <p:nvGraphicFramePr>
          <p:cNvPr id="36" name="Table 35">
            <a:extLst>
              <a:ext uri="{FF2B5EF4-FFF2-40B4-BE49-F238E27FC236}">
                <a16:creationId xmlns:a16="http://schemas.microsoft.com/office/drawing/2014/main" id="{FB10286B-1D2A-CA39-4120-B0F9B7EBB6A4}"/>
              </a:ext>
            </a:extLst>
          </p:cNvPr>
          <p:cNvGraphicFramePr>
            <a:graphicFrameLocks noGrp="1"/>
          </p:cNvGraphicFramePr>
          <p:nvPr>
            <p:extLst>
              <p:ext uri="{D42A27DB-BD31-4B8C-83A1-F6EECF244321}">
                <p14:modId xmlns:p14="http://schemas.microsoft.com/office/powerpoint/2010/main" val="4194377467"/>
              </p:ext>
            </p:extLst>
          </p:nvPr>
        </p:nvGraphicFramePr>
        <p:xfrm>
          <a:off x="1389571" y="2243044"/>
          <a:ext cx="8973692" cy="4267200"/>
        </p:xfrm>
        <a:graphic>
          <a:graphicData uri="http://schemas.openxmlformats.org/drawingml/2006/table">
            <a:tbl>
              <a:tblPr>
                <a:tableStyleId>{5940675A-B579-460E-94D1-54222C63F5DA}</a:tableStyleId>
              </a:tblPr>
              <a:tblGrid>
                <a:gridCol w="8973692">
                  <a:extLst>
                    <a:ext uri="{9D8B030D-6E8A-4147-A177-3AD203B41FA5}">
                      <a16:colId xmlns:a16="http://schemas.microsoft.com/office/drawing/2014/main" val="1378881049"/>
                    </a:ext>
                  </a:extLst>
                </a:gridCol>
              </a:tblGrid>
              <a:tr h="203200">
                <a:tc>
                  <a:txBody>
                    <a:bodyPr/>
                    <a:lstStyle/>
                    <a:p>
                      <a:pPr marL="457200" indent="-457200" algn="l" fontAlgn="b">
                        <a:buFont typeface="Arial" panose="020B0604020202020204" pitchFamily="34" charset="0"/>
                        <a:buChar char="•"/>
                      </a:pPr>
                      <a:r>
                        <a:rPr lang="en-US" sz="2800" b="0" i="0" u="none" strike="noStrike">
                          <a:solidFill>
                            <a:schemeClr val="bg1"/>
                          </a:solidFill>
                          <a:effectLst/>
                          <a:latin typeface="+mn-lt"/>
                        </a:rPr>
                        <a:t>Power-free pneumatic lift (no cords or outlets)</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7237008"/>
                  </a:ext>
                </a:extLst>
              </a:tr>
              <a:tr h="369033">
                <a:tc>
                  <a:txBody>
                    <a:bodyPr/>
                    <a:lstStyle/>
                    <a:p>
                      <a:pPr marL="457200" indent="-457200" algn="l" fontAlgn="b">
                        <a:buFont typeface="Arial" panose="020B0604020202020204" pitchFamily="34" charset="0"/>
                        <a:buChar char="•"/>
                      </a:pPr>
                      <a:r>
                        <a:rPr lang="en-US" sz="2800" b="0" i="0" u="none" strike="noStrike">
                          <a:solidFill>
                            <a:schemeClr val="bg1"/>
                          </a:solidFill>
                          <a:effectLst/>
                          <a:latin typeface="+mn-lt"/>
                        </a:rPr>
                        <a:t>Complete flexibility within environment</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6914934"/>
                  </a:ext>
                </a:extLst>
              </a:tr>
              <a:tr h="203200">
                <a:tc>
                  <a:txBody>
                    <a:bodyPr/>
                    <a:lstStyle/>
                    <a:p>
                      <a:pPr marL="457200" indent="-457200" algn="l" fontAlgn="b">
                        <a:buFont typeface="Arial" panose="020B0604020202020204" pitchFamily="34" charset="0"/>
                        <a:buChar char="•"/>
                      </a:pPr>
                      <a:r>
                        <a:rPr lang="en-US" sz="2800" b="0" i="0" u="none" strike="noStrike">
                          <a:solidFill>
                            <a:schemeClr val="bg1"/>
                          </a:solidFill>
                          <a:effectLst/>
                          <a:latin typeface="+mn-lt"/>
                        </a:rPr>
                        <a:t>Modular, multi-functional podium</a:t>
                      </a:r>
                    </a:p>
                    <a:p>
                      <a:pPr marL="457200" indent="-457200" algn="l" fontAlgn="b">
                        <a:buFont typeface="Arial" panose="020B0604020202020204" pitchFamily="34" charset="0"/>
                        <a:buChar char="•"/>
                      </a:pPr>
                      <a:r>
                        <a:rPr lang="en-US" sz="2800" b="0" i="0" u="none" strike="noStrike">
                          <a:solidFill>
                            <a:schemeClr val="bg1"/>
                          </a:solidFill>
                          <a:effectLst/>
                          <a:latin typeface="+mn-lt"/>
                        </a:rPr>
                        <a:t>Magnetic attachment between desk &amp; podium</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6659607"/>
                  </a:ext>
                </a:extLst>
              </a:tr>
              <a:tr h="203200">
                <a:tc>
                  <a:txBody>
                    <a:bodyPr/>
                    <a:lstStyle/>
                    <a:p>
                      <a:pPr marL="457200" indent="-457200" algn="l" fontAlgn="b">
                        <a:buFont typeface="Arial" panose="020B0604020202020204" pitchFamily="34" charset="0"/>
                        <a:buChar char="•"/>
                      </a:pPr>
                      <a:r>
                        <a:rPr lang="en-US" sz="2800" b="0" i="0" u="none" strike="noStrike">
                          <a:solidFill>
                            <a:schemeClr val="bg1"/>
                          </a:solidFill>
                          <a:effectLst/>
                          <a:latin typeface="+mn-lt"/>
                        </a:rPr>
                        <a:t>Locking swivel casters = excellent mobility</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123596"/>
                  </a:ext>
                </a:extLst>
              </a:tr>
              <a:tr h="203200">
                <a:tc>
                  <a:txBody>
                    <a:bodyPr/>
                    <a:lstStyle/>
                    <a:p>
                      <a:pPr marL="457200" indent="-457200" algn="l" fontAlgn="b">
                        <a:buFont typeface="Arial" panose="020B0604020202020204" pitchFamily="34" charset="0"/>
                        <a:buChar char="•"/>
                      </a:pPr>
                      <a:r>
                        <a:rPr lang="en-US" sz="2800" b="0" i="0" u="none" strike="noStrike">
                          <a:solidFill>
                            <a:schemeClr val="bg1"/>
                          </a:solidFill>
                          <a:effectLst/>
                          <a:latin typeface="+mn-lt"/>
                        </a:rPr>
                        <a:t>Customizable with wide range of finishes</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1017808"/>
                  </a:ext>
                </a:extLst>
              </a:tr>
              <a:tr h="203200">
                <a:tc>
                  <a:txBody>
                    <a:bodyPr/>
                    <a:lstStyle/>
                    <a:p>
                      <a:pPr marL="457200" indent="-457200" algn="l" fontAlgn="b">
                        <a:buFont typeface="Arial" panose="020B0604020202020204" pitchFamily="34" charset="0"/>
                        <a:buChar char="•"/>
                      </a:pPr>
                      <a:r>
                        <a:rPr lang="en-US" sz="2800" b="0" i="0" u="none" strike="noStrike">
                          <a:solidFill>
                            <a:schemeClr val="bg1"/>
                          </a:solidFill>
                          <a:effectLst/>
                          <a:latin typeface="+mn-lt"/>
                        </a:rPr>
                        <a:t>GREENGUARD GOLD Certified (eco-safe)</a:t>
                      </a:r>
                    </a:p>
                    <a:p>
                      <a:pPr marL="457200" indent="-457200" algn="l" fontAlgn="b">
                        <a:buFont typeface="Arial" panose="020B0604020202020204" pitchFamily="34" charset="0"/>
                        <a:buChar char="•"/>
                      </a:pPr>
                      <a:r>
                        <a:rPr lang="en-US" sz="2800" b="0" i="0" u="none" strike="noStrike">
                          <a:solidFill>
                            <a:schemeClr val="bg1"/>
                          </a:solidFill>
                          <a:effectLst/>
                          <a:latin typeface="+mn-lt"/>
                        </a:rPr>
                        <a:t>Design-forward aesthetic</a:t>
                      </a:r>
                    </a:p>
                    <a:p>
                      <a:pPr marL="457200" indent="-457200" algn="l" fontAlgn="b">
                        <a:buFont typeface="Arial" panose="020B0604020202020204" pitchFamily="34" charset="0"/>
                        <a:buChar char="•"/>
                      </a:pPr>
                      <a:r>
                        <a:rPr lang="en-US" sz="2800" b="0" i="0" u="none" strike="noStrike">
                          <a:solidFill>
                            <a:schemeClr val="bg1"/>
                          </a:solidFill>
                          <a:effectLst/>
                          <a:latin typeface="+mn-lt"/>
                        </a:rPr>
                        <a:t>Promotes well-being</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3792591"/>
                  </a:ext>
                </a:extLst>
              </a:tr>
              <a:tr h="203200">
                <a:tc>
                  <a:txBody>
                    <a:bodyPr/>
                    <a:lstStyle/>
                    <a:p>
                      <a:pPr marL="457200" indent="-457200" algn="l" fontAlgn="b">
                        <a:buFont typeface="Arial" panose="020B0604020202020204" pitchFamily="34" charset="0"/>
                        <a:buChar char="•"/>
                      </a:pPr>
                      <a:endParaRPr lang="en-US" sz="2800" b="0" i="0" u="none" strike="noStrike">
                        <a:solidFill>
                          <a:schemeClr val="bg1"/>
                        </a:solidFill>
                        <a:effectLst/>
                        <a:latin typeface="+mn-lt"/>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1262091"/>
                  </a:ext>
                </a:extLst>
              </a:tr>
            </a:tbl>
          </a:graphicData>
        </a:graphic>
      </p:graphicFrame>
      <p:graphicFrame>
        <p:nvGraphicFramePr>
          <p:cNvPr id="37" name="Table 36">
            <a:extLst>
              <a:ext uri="{FF2B5EF4-FFF2-40B4-BE49-F238E27FC236}">
                <a16:creationId xmlns:a16="http://schemas.microsoft.com/office/drawing/2014/main" id="{174E4A34-1752-49CA-D982-BBE173B26047}"/>
              </a:ext>
            </a:extLst>
          </p:cNvPr>
          <p:cNvGraphicFramePr>
            <a:graphicFrameLocks noGrp="1"/>
          </p:cNvGraphicFramePr>
          <p:nvPr>
            <p:extLst>
              <p:ext uri="{D42A27DB-BD31-4B8C-83A1-F6EECF244321}">
                <p14:modId xmlns:p14="http://schemas.microsoft.com/office/powerpoint/2010/main" val="2788183814"/>
              </p:ext>
            </p:extLst>
          </p:nvPr>
        </p:nvGraphicFramePr>
        <p:xfrm>
          <a:off x="14601226" y="2485510"/>
          <a:ext cx="8050739" cy="2560320"/>
        </p:xfrm>
        <a:graphic>
          <a:graphicData uri="http://schemas.openxmlformats.org/drawingml/2006/table">
            <a:tbl>
              <a:tblPr>
                <a:tableStyleId>{5940675A-B579-460E-94D1-54222C63F5DA}</a:tableStyleId>
              </a:tblPr>
              <a:tblGrid>
                <a:gridCol w="8050739">
                  <a:extLst>
                    <a:ext uri="{9D8B030D-6E8A-4147-A177-3AD203B41FA5}">
                      <a16:colId xmlns:a16="http://schemas.microsoft.com/office/drawing/2014/main" val="1517076198"/>
                    </a:ext>
                  </a:extLst>
                </a:gridCol>
              </a:tblGrid>
              <a:tr h="190500">
                <a:tc>
                  <a:txBody>
                    <a:bodyPr/>
                    <a:lstStyle/>
                    <a:p>
                      <a:pPr marL="457200" indent="-457200" algn="l" fontAlgn="b">
                        <a:buFont typeface="Arial" panose="020B0604020202020204" pitchFamily="34" charset="0"/>
                        <a:buChar char="•"/>
                      </a:pPr>
                      <a:r>
                        <a:rPr lang="en-US" sz="2800" u="none" strike="noStrike">
                          <a:solidFill>
                            <a:schemeClr val="bg1"/>
                          </a:solidFill>
                          <a:effectLst/>
                        </a:rPr>
                        <a:t>Manual adjustment may deter some users</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7726208"/>
                  </a:ext>
                </a:extLst>
              </a:tr>
              <a:tr h="190500">
                <a:tc>
                  <a:txBody>
                    <a:bodyPr/>
                    <a:lstStyle/>
                    <a:p>
                      <a:pPr marL="457200" indent="-457200" algn="l" fontAlgn="b">
                        <a:buFont typeface="Arial" panose="020B0604020202020204" pitchFamily="34" charset="0"/>
                        <a:buChar char="•"/>
                      </a:pPr>
                      <a:r>
                        <a:rPr lang="en-US" sz="2800" u="none" strike="noStrike">
                          <a:solidFill>
                            <a:schemeClr val="bg1"/>
                          </a:solidFill>
                          <a:effectLst/>
                        </a:rPr>
                        <a:t>Lacks integrated cable management or tech ports</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0478539"/>
                  </a:ext>
                </a:extLst>
              </a:tr>
              <a:tr h="190500">
                <a:tc>
                  <a:txBody>
                    <a:bodyPr/>
                    <a:lstStyle/>
                    <a:p>
                      <a:pPr marL="457200" indent="-457200" algn="l" fontAlgn="b">
                        <a:buFont typeface="Arial" panose="020B0604020202020204" pitchFamily="34" charset="0"/>
                        <a:buChar char="•"/>
                      </a:pPr>
                      <a:r>
                        <a:rPr lang="en-US" sz="2800" u="none" strike="noStrike">
                          <a:solidFill>
                            <a:schemeClr val="bg1"/>
                          </a:solidFill>
                          <a:effectLst/>
                        </a:rPr>
                        <a:t>Niche design primarily targets educational buyers</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2882311"/>
                  </a:ext>
                </a:extLst>
              </a:tr>
              <a:tr h="190500">
                <a:tc>
                  <a:txBody>
                    <a:bodyPr/>
                    <a:lstStyle/>
                    <a:p>
                      <a:pPr marL="457200" indent="-457200" algn="l" fontAlgn="b">
                        <a:buFont typeface="Arial" panose="020B0604020202020204" pitchFamily="34" charset="0"/>
                        <a:buChar char="•"/>
                      </a:pPr>
                      <a:r>
                        <a:rPr lang="en-US" sz="2800" u="none" strike="noStrike">
                          <a:solidFill>
                            <a:schemeClr val="bg1"/>
                          </a:solidFill>
                          <a:effectLst/>
                        </a:rPr>
                        <a:t>Limited size and shape options</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2998933"/>
                  </a:ext>
                </a:extLst>
              </a:tr>
              <a:tr h="190500">
                <a:tc>
                  <a:txBody>
                    <a:bodyPr/>
                    <a:lstStyle/>
                    <a:p>
                      <a:pPr marL="457200" indent="-457200" algn="l" fontAlgn="b">
                        <a:buFont typeface="Arial" panose="020B0604020202020204" pitchFamily="34" charset="0"/>
                        <a:buChar char="•"/>
                      </a:pPr>
                      <a:r>
                        <a:rPr lang="en-US" sz="2800" u="none" strike="noStrike">
                          <a:solidFill>
                            <a:schemeClr val="bg1"/>
                          </a:solidFill>
                          <a:effectLst/>
                        </a:rPr>
                        <a:t>Less competitive in tech-heavy or executive office markets</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47333099"/>
                  </a:ext>
                </a:extLst>
              </a:tr>
            </a:tbl>
          </a:graphicData>
        </a:graphic>
      </p:graphicFrame>
      <p:graphicFrame>
        <p:nvGraphicFramePr>
          <p:cNvPr id="39" name="Table 38">
            <a:extLst>
              <a:ext uri="{FF2B5EF4-FFF2-40B4-BE49-F238E27FC236}">
                <a16:creationId xmlns:a16="http://schemas.microsoft.com/office/drawing/2014/main" id="{724605CD-9B7A-D7AA-152D-D0262D5232DE}"/>
              </a:ext>
            </a:extLst>
          </p:cNvPr>
          <p:cNvGraphicFramePr>
            <a:graphicFrameLocks noGrp="1"/>
          </p:cNvGraphicFramePr>
          <p:nvPr>
            <p:extLst>
              <p:ext uri="{D42A27DB-BD31-4B8C-83A1-F6EECF244321}">
                <p14:modId xmlns:p14="http://schemas.microsoft.com/office/powerpoint/2010/main" val="1569560758"/>
              </p:ext>
            </p:extLst>
          </p:nvPr>
        </p:nvGraphicFramePr>
        <p:xfrm>
          <a:off x="1529073" y="8833421"/>
          <a:ext cx="9632651" cy="2560320"/>
        </p:xfrm>
        <a:graphic>
          <a:graphicData uri="http://schemas.openxmlformats.org/drawingml/2006/table">
            <a:tbl>
              <a:tblPr>
                <a:tableStyleId>{5940675A-B579-460E-94D1-54222C63F5DA}</a:tableStyleId>
              </a:tblPr>
              <a:tblGrid>
                <a:gridCol w="9632651">
                  <a:extLst>
                    <a:ext uri="{9D8B030D-6E8A-4147-A177-3AD203B41FA5}">
                      <a16:colId xmlns:a16="http://schemas.microsoft.com/office/drawing/2014/main" val="1643957026"/>
                    </a:ext>
                  </a:extLst>
                </a:gridCol>
              </a:tblGrid>
              <a:tr h="203200">
                <a:tc>
                  <a:txBody>
                    <a:bodyPr/>
                    <a:lstStyle/>
                    <a:p>
                      <a:pPr marL="171450" indent="-171450" algn="l" fontAlgn="b">
                        <a:buFont typeface="Arial" panose="020B0604020202020204" pitchFamily="34" charset="0"/>
                        <a:buChar char="•"/>
                      </a:pPr>
                      <a:r>
                        <a:rPr lang="en-US" sz="2800" u="none" strike="noStrike">
                          <a:solidFill>
                            <a:schemeClr val="bg1"/>
                          </a:solidFill>
                          <a:effectLst/>
                        </a:rPr>
                        <a:t>Growing demand for flexible, ergonomic school furniture</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6080352"/>
                  </a:ext>
                </a:extLst>
              </a:tr>
              <a:tr h="203200">
                <a:tc>
                  <a:txBody>
                    <a:bodyPr/>
                    <a:lstStyle/>
                    <a:p>
                      <a:pPr marL="171450" indent="-171450" algn="l" fontAlgn="b">
                        <a:buFont typeface="Arial" panose="020B0604020202020204" pitchFamily="34" charset="0"/>
                        <a:buChar char="•"/>
                      </a:pPr>
                      <a:r>
                        <a:rPr lang="en-US" sz="2800" u="none" strike="noStrike">
                          <a:solidFill>
                            <a:schemeClr val="bg1"/>
                          </a:solidFill>
                          <a:effectLst/>
                        </a:rPr>
                        <a:t>Corporate wellness and hybrid work trends</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4764378"/>
                  </a:ext>
                </a:extLst>
              </a:tr>
              <a:tr h="203200">
                <a:tc>
                  <a:txBody>
                    <a:bodyPr/>
                    <a:lstStyle/>
                    <a:p>
                      <a:pPr marL="171450" indent="-171450" algn="l" fontAlgn="b">
                        <a:buFont typeface="Arial" panose="020B0604020202020204" pitchFamily="34" charset="0"/>
                        <a:buChar char="•"/>
                      </a:pPr>
                      <a:r>
                        <a:rPr lang="en-US" sz="2800" u="none" strike="noStrike">
                          <a:solidFill>
                            <a:schemeClr val="bg1"/>
                          </a:solidFill>
                          <a:effectLst/>
                        </a:rPr>
                        <a:t>Rise in sustainable/eco-conscious procurement</a:t>
                      </a:r>
                      <a:endParaRPr lang="en-US" sz="2800" b="0" i="0" u="none" strike="noStrike">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7601593"/>
                  </a:ext>
                </a:extLst>
              </a:tr>
              <a:tr h="203200">
                <a:tc>
                  <a:txBody>
                    <a:bodyPr/>
                    <a:lstStyle/>
                    <a:p>
                      <a:pPr marL="171450" indent="-171450" algn="l" fontAlgn="b">
                        <a:buFont typeface="Arial" panose="020B0604020202020204" pitchFamily="34" charset="0"/>
                        <a:buChar char="•"/>
                      </a:pPr>
                      <a:r>
                        <a:rPr lang="en-US" sz="2800" u="none" strike="noStrike" dirty="0">
                          <a:solidFill>
                            <a:schemeClr val="bg1"/>
                          </a:solidFill>
                          <a:effectLst/>
                        </a:rPr>
                        <a:t>Add-on/bundled solutions with storage</a:t>
                      </a:r>
                      <a:endParaRPr lang="en-US" sz="2800" b="0" i="0" u="none" strike="noStrike" dirty="0">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2008667"/>
                  </a:ext>
                </a:extLst>
              </a:tr>
              <a:tr h="27118">
                <a:tc>
                  <a:txBody>
                    <a:bodyPr/>
                    <a:lstStyle/>
                    <a:p>
                      <a:pPr marL="171450" indent="-171450" algn="l" fontAlgn="b">
                        <a:buFont typeface="Arial" panose="020B0604020202020204" pitchFamily="34" charset="0"/>
                        <a:buChar char="•"/>
                      </a:pPr>
                      <a:r>
                        <a:rPr lang="en-US" sz="2800" u="none" strike="noStrike" dirty="0">
                          <a:solidFill>
                            <a:schemeClr val="bg1"/>
                          </a:solidFill>
                          <a:effectLst/>
                        </a:rPr>
                        <a:t>Bundled solutions with storage or seating</a:t>
                      </a:r>
                      <a:endParaRPr lang="en-US" sz="2800" b="0" i="0" u="none" strike="noStrike" dirty="0">
                        <a:solidFill>
                          <a:schemeClr val="bg1"/>
                        </a:solidFill>
                        <a:effectLst/>
                        <a:latin typeface="Aptos Narrow"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2832728"/>
                  </a:ext>
                </a:extLst>
              </a:tr>
              <a:tr h="27118">
                <a:tc>
                  <a:txBody>
                    <a:bodyPr/>
                    <a:lstStyle/>
                    <a:p>
                      <a:pPr marL="171450" indent="-171450" algn="l" fontAlgn="b">
                        <a:buFont typeface="Arial" panose="020B0604020202020204" pitchFamily="34" charset="0"/>
                        <a:buChar char="•"/>
                      </a:pPr>
                      <a:r>
                        <a:rPr lang="en-US" sz="2800" b="0" i="0" u="none" strike="noStrike" dirty="0">
                          <a:solidFill>
                            <a:schemeClr val="bg1"/>
                          </a:solidFill>
                          <a:effectLst/>
                          <a:latin typeface="Aptos Narrow" panose="020B0004020202020204" pitchFamily="34" charset="0"/>
                        </a:rPr>
                        <a:t>Aggressively prices and lower than our competitors</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602578"/>
                  </a:ext>
                </a:extLst>
              </a:tr>
            </a:tbl>
          </a:graphicData>
        </a:graphic>
      </p:graphicFrame>
      <p:graphicFrame>
        <p:nvGraphicFramePr>
          <p:cNvPr id="40" name="Table 39">
            <a:extLst>
              <a:ext uri="{FF2B5EF4-FFF2-40B4-BE49-F238E27FC236}">
                <a16:creationId xmlns:a16="http://schemas.microsoft.com/office/drawing/2014/main" id="{C9C86AF6-3A02-572F-76D1-C4048BB8B7CA}"/>
              </a:ext>
            </a:extLst>
          </p:cNvPr>
          <p:cNvGraphicFramePr>
            <a:graphicFrameLocks noGrp="1"/>
          </p:cNvGraphicFramePr>
          <p:nvPr>
            <p:extLst>
              <p:ext uri="{D42A27DB-BD31-4B8C-83A1-F6EECF244321}">
                <p14:modId xmlns:p14="http://schemas.microsoft.com/office/powerpoint/2010/main" val="2216596769"/>
              </p:ext>
            </p:extLst>
          </p:nvPr>
        </p:nvGraphicFramePr>
        <p:xfrm>
          <a:off x="14187691" y="9403085"/>
          <a:ext cx="8981770" cy="2181225"/>
        </p:xfrm>
        <a:graphic>
          <a:graphicData uri="http://schemas.openxmlformats.org/drawingml/2006/table">
            <a:tbl>
              <a:tblPr>
                <a:tableStyleId>{5940675A-B579-460E-94D1-54222C63F5DA}</a:tableStyleId>
              </a:tblPr>
              <a:tblGrid>
                <a:gridCol w="8981770">
                  <a:extLst>
                    <a:ext uri="{9D8B030D-6E8A-4147-A177-3AD203B41FA5}">
                      <a16:colId xmlns:a16="http://schemas.microsoft.com/office/drawing/2014/main" val="1629343651"/>
                    </a:ext>
                  </a:extLst>
                </a:gridCol>
              </a:tblGrid>
              <a:tr h="203200">
                <a:tc>
                  <a:txBody>
                    <a:bodyPr/>
                    <a:lstStyle/>
                    <a:p>
                      <a:pPr marL="457200" indent="-457200" algn="l" fontAlgn="b">
                        <a:buFont typeface="Arial" panose="020B0604020202020204" pitchFamily="34" charset="0"/>
                        <a:buChar char="•"/>
                      </a:pPr>
                      <a:r>
                        <a:rPr lang="en-US" sz="2800" u="none" strike="noStrike">
                          <a:solidFill>
                            <a:schemeClr val="bg1"/>
                          </a:solidFill>
                          <a:effectLst/>
                        </a:rPr>
                        <a:t>Competitors with motorized desks &amp; memory presets</a:t>
                      </a:r>
                      <a:endParaRPr lang="en-US" sz="28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9415114"/>
                  </a:ext>
                </a:extLst>
              </a:tr>
              <a:tr h="203200">
                <a:tc>
                  <a:txBody>
                    <a:bodyPr/>
                    <a:lstStyle/>
                    <a:p>
                      <a:pPr marL="457200" indent="-457200" algn="l" fontAlgn="b">
                        <a:buFont typeface="Arial" panose="020B0604020202020204" pitchFamily="34" charset="0"/>
                        <a:buChar char="•"/>
                      </a:pPr>
                      <a:r>
                        <a:rPr lang="en-US" sz="2800" u="none" strike="noStrike">
                          <a:solidFill>
                            <a:schemeClr val="bg1"/>
                          </a:solidFill>
                          <a:effectLst/>
                        </a:rPr>
                        <a:t>Cheaper imported desks may undercut on price</a:t>
                      </a:r>
                      <a:endParaRPr lang="en-US" sz="28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6992412"/>
                  </a:ext>
                </a:extLst>
              </a:tr>
              <a:tr h="203200">
                <a:tc>
                  <a:txBody>
                    <a:bodyPr/>
                    <a:lstStyle/>
                    <a:p>
                      <a:pPr marL="457200" indent="-457200" algn="l" fontAlgn="b">
                        <a:buFont typeface="Arial" panose="020B0604020202020204" pitchFamily="34" charset="0"/>
                        <a:buChar char="•"/>
                      </a:pPr>
                      <a:r>
                        <a:rPr lang="en-US" sz="2800" u="none" strike="noStrike">
                          <a:solidFill>
                            <a:schemeClr val="bg1"/>
                          </a:solidFill>
                          <a:effectLst/>
                        </a:rPr>
                        <a:t>Stand-up desk market is maturing and crowded</a:t>
                      </a:r>
                      <a:endParaRPr lang="en-US" sz="28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103982"/>
                  </a:ext>
                </a:extLst>
              </a:tr>
              <a:tr h="203200">
                <a:tc>
                  <a:txBody>
                    <a:bodyPr/>
                    <a:lstStyle/>
                    <a:p>
                      <a:pPr marL="457200" indent="-457200" algn="l" fontAlgn="b">
                        <a:buFont typeface="Arial" panose="020B0604020202020204" pitchFamily="34" charset="0"/>
                        <a:buChar char="•"/>
                      </a:pPr>
                      <a:r>
                        <a:rPr lang="en-US" sz="2800" u="none" strike="noStrike">
                          <a:solidFill>
                            <a:schemeClr val="bg1"/>
                          </a:solidFill>
                          <a:effectLst/>
                        </a:rPr>
                        <a:t>Customer expectations shifting toward smart features</a:t>
                      </a:r>
                      <a:endParaRPr lang="en-US" sz="28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7856948"/>
                  </a:ext>
                </a:extLst>
              </a:tr>
              <a:tr h="203200">
                <a:tc>
                  <a:txBody>
                    <a:bodyPr/>
                    <a:lstStyle/>
                    <a:p>
                      <a:pPr marL="457200" indent="-457200" algn="l" fontAlgn="b">
                        <a:buFont typeface="Arial" panose="020B0604020202020204" pitchFamily="34" charset="0"/>
                        <a:buChar char="•"/>
                      </a:pPr>
                      <a:r>
                        <a:rPr lang="en-US" sz="2800" u="none" strike="noStrike">
                          <a:solidFill>
                            <a:schemeClr val="bg1"/>
                          </a:solidFill>
                          <a:effectLst/>
                        </a:rPr>
                        <a:t>Institutional budget restrictions (education/government)</a:t>
                      </a:r>
                      <a:endParaRPr lang="en-US" sz="2800" b="0" i="0" u="none" strike="noStrike">
                        <a:solidFill>
                          <a:schemeClr val="bg1"/>
                        </a:solidFill>
                        <a:effectLst/>
                        <a:latin typeface="Aptos Narrow" panose="020B00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2432845"/>
                  </a:ext>
                </a:extLst>
              </a:tr>
            </a:tbl>
          </a:graphicData>
        </a:graphic>
      </p:graphicFrame>
    </p:spTree>
    <p:extLst>
      <p:ext uri="{BB962C8B-B14F-4D97-AF65-F5344CB8AC3E}">
        <p14:creationId xmlns:p14="http://schemas.microsoft.com/office/powerpoint/2010/main" val="3255944124"/>
      </p:ext>
    </p:extLst>
  </p:cSld>
  <p:clrMapOvr>
    <a:masterClrMapping/>
  </p:clrMapOvr>
  <p:transition spd="med">
    <p:push dir="u"/>
  </p:transition>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D965-FF38-49D1-2B57-3680069E0EE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B7A76CE-5DD2-90F2-03DE-998BBE668BD5}"/>
              </a:ext>
            </a:extLst>
          </p:cNvPr>
          <p:cNvGrpSpPr/>
          <p:nvPr/>
        </p:nvGrpSpPr>
        <p:grpSpPr>
          <a:xfrm>
            <a:off x="0" y="12921496"/>
            <a:ext cx="24384000" cy="794504"/>
            <a:chOff x="0" y="0"/>
            <a:chExt cx="24384000" cy="794504"/>
          </a:xfrm>
        </p:grpSpPr>
        <p:sp>
          <p:nvSpPr>
            <p:cNvPr id="3" name="Freeform 3">
              <a:extLst>
                <a:ext uri="{FF2B5EF4-FFF2-40B4-BE49-F238E27FC236}">
                  <a16:creationId xmlns:a16="http://schemas.microsoft.com/office/drawing/2014/main" id="{60E706F7-4FB8-ED3E-FEB9-4472245FE9DF}"/>
                </a:ext>
              </a:extLst>
            </p:cNvPr>
            <p:cNvSpPr/>
            <p:nvPr/>
          </p:nvSpPr>
          <p:spPr>
            <a:xfrm>
              <a:off x="0" y="0"/>
              <a:ext cx="24384000" cy="794512"/>
            </a:xfrm>
            <a:custGeom>
              <a:avLst/>
              <a:gdLst/>
              <a:ahLst/>
              <a:cxnLst/>
              <a:rect l="l" t="t" r="r" b="b"/>
              <a:pathLst>
                <a:path w="24384000" h="794512">
                  <a:moveTo>
                    <a:pt x="0" y="0"/>
                  </a:moveTo>
                  <a:lnTo>
                    <a:pt x="24384000" y="0"/>
                  </a:lnTo>
                  <a:lnTo>
                    <a:pt x="24384000" y="794512"/>
                  </a:lnTo>
                  <a:lnTo>
                    <a:pt x="0" y="794512"/>
                  </a:lnTo>
                  <a:close/>
                </a:path>
              </a:pathLst>
            </a:custGeom>
            <a:solidFill>
              <a:srgbClr val="3F4247"/>
            </a:solidFill>
          </p:spPr>
          <p:txBody>
            <a:bodyPr/>
            <a:lstStyle/>
            <a:p>
              <a:endParaRPr lang="en-US" sz="2400"/>
            </a:p>
          </p:txBody>
        </p:sp>
      </p:grpSp>
      <p:sp>
        <p:nvSpPr>
          <p:cNvPr id="4" name="Freeform 4">
            <a:extLst>
              <a:ext uri="{FF2B5EF4-FFF2-40B4-BE49-F238E27FC236}">
                <a16:creationId xmlns:a16="http://schemas.microsoft.com/office/drawing/2014/main" id="{218166EF-B48B-480D-DB03-BEC156849176}"/>
              </a:ext>
            </a:extLst>
          </p:cNvPr>
          <p:cNvSpPr/>
          <p:nvPr/>
        </p:nvSpPr>
        <p:spPr>
          <a:xfrm>
            <a:off x="22388994" y="12896981"/>
            <a:ext cx="1658997" cy="829499"/>
          </a:xfrm>
          <a:custGeom>
            <a:avLst/>
            <a:gdLst/>
            <a:ahLst/>
            <a:cxnLst/>
            <a:rect l="l" t="t" r="r" b="b"/>
            <a:pathLst>
              <a:path w="1244248" h="622124">
                <a:moveTo>
                  <a:pt x="0" y="0"/>
                </a:moveTo>
                <a:lnTo>
                  <a:pt x="1244247" y="0"/>
                </a:lnTo>
                <a:lnTo>
                  <a:pt x="1244247" y="622124"/>
                </a:lnTo>
                <a:lnTo>
                  <a:pt x="0" y="622124"/>
                </a:lnTo>
                <a:lnTo>
                  <a:pt x="0" y="0"/>
                </a:lnTo>
                <a:close/>
              </a:path>
            </a:pathLst>
          </a:custGeom>
          <a:blipFill>
            <a:blip r:embed="rId3">
              <a:extLst>
                <a:ext uri="{96DAC541-7B7A-43D3-8B79-37D633B846F1}">
                  <asvg:svgBlip xmlns:asvg="http://schemas.microsoft.com/office/drawing/2016/SVG/main" r:embed="rId4"/>
                </a:ext>
              </a:extLst>
            </a:blip>
            <a:stretch>
              <a:fillRect b="-763"/>
            </a:stretch>
          </a:blipFill>
        </p:spPr>
        <p:txBody>
          <a:bodyPr/>
          <a:lstStyle/>
          <a:p>
            <a:endParaRPr lang="en-US" sz="2400"/>
          </a:p>
        </p:txBody>
      </p:sp>
      <p:sp>
        <p:nvSpPr>
          <p:cNvPr id="16" name="TextBox 16">
            <a:extLst>
              <a:ext uri="{FF2B5EF4-FFF2-40B4-BE49-F238E27FC236}">
                <a16:creationId xmlns:a16="http://schemas.microsoft.com/office/drawing/2014/main" id="{8B01C7A5-8EAE-64CA-9508-E2458FCD969B}"/>
              </a:ext>
            </a:extLst>
          </p:cNvPr>
          <p:cNvSpPr txBox="1"/>
          <p:nvPr/>
        </p:nvSpPr>
        <p:spPr>
          <a:xfrm>
            <a:off x="971953" y="2104227"/>
            <a:ext cx="6564302" cy="2514876"/>
          </a:xfrm>
          <a:prstGeom prst="rect">
            <a:avLst/>
          </a:prstGeom>
        </p:spPr>
        <p:txBody>
          <a:bodyPr lIns="0" tIns="0" rIns="0" bIns="0" rtlCol="0" anchor="t"/>
          <a:lstStyle/>
          <a:p>
            <a:pPr>
              <a:lnSpc>
                <a:spcPts val="8640"/>
              </a:lnSpc>
            </a:pPr>
            <a:r>
              <a:rPr lang="en-US" sz="5500" b="1" dirty="0">
                <a:solidFill>
                  <a:schemeClr val="accent1"/>
                </a:solidFill>
                <a:latin typeface="+mj-lt"/>
                <a:ea typeface="Calibri (MS) Bold"/>
                <a:cs typeface="Calibri (MS) Bold"/>
                <a:sym typeface="Calibri (MS) Bold"/>
              </a:rPr>
              <a:t>UNIQUE SELLING POINTS </a:t>
            </a:r>
          </a:p>
        </p:txBody>
      </p:sp>
      <p:sp>
        <p:nvSpPr>
          <p:cNvPr id="41" name="Freeform 41">
            <a:extLst>
              <a:ext uri="{FF2B5EF4-FFF2-40B4-BE49-F238E27FC236}">
                <a16:creationId xmlns:a16="http://schemas.microsoft.com/office/drawing/2014/main" id="{A4922E19-F7F2-CAB4-B1AF-03B7F6DA2900}"/>
              </a:ext>
            </a:extLst>
          </p:cNvPr>
          <p:cNvSpPr/>
          <p:nvPr/>
        </p:nvSpPr>
        <p:spPr>
          <a:xfrm>
            <a:off x="101436" y="4444564"/>
            <a:ext cx="7038950" cy="5658907"/>
          </a:xfrm>
          <a:custGeom>
            <a:avLst/>
            <a:gdLst/>
            <a:ahLst/>
            <a:cxnLst/>
            <a:rect l="l" t="t" r="r" b="b"/>
            <a:pathLst>
              <a:path w="4414235" h="3842994">
                <a:moveTo>
                  <a:pt x="0" y="0"/>
                </a:moveTo>
                <a:lnTo>
                  <a:pt x="4414235" y="0"/>
                </a:lnTo>
                <a:lnTo>
                  <a:pt x="4414235" y="3842994"/>
                </a:lnTo>
                <a:lnTo>
                  <a:pt x="0" y="3842994"/>
                </a:lnTo>
                <a:lnTo>
                  <a:pt x="0" y="0"/>
                </a:lnTo>
                <a:close/>
              </a:path>
            </a:pathLst>
          </a:custGeom>
          <a:blipFill>
            <a:blip r:embed="rId5"/>
            <a:stretch>
              <a:fillRect r="-11958"/>
            </a:stretch>
          </a:blipFill>
        </p:spPr>
        <p:txBody>
          <a:bodyPr/>
          <a:lstStyle/>
          <a:p>
            <a:endParaRPr lang="en-US" sz="2400"/>
          </a:p>
        </p:txBody>
      </p:sp>
      <p:sp>
        <p:nvSpPr>
          <p:cNvPr id="14" name="Freeform 13">
            <a:extLst>
              <a:ext uri="{FF2B5EF4-FFF2-40B4-BE49-F238E27FC236}">
                <a16:creationId xmlns:a16="http://schemas.microsoft.com/office/drawing/2014/main" id="{09118455-9AC9-229C-D471-ADBBC29CC373}"/>
              </a:ext>
            </a:extLst>
          </p:cNvPr>
          <p:cNvSpPr/>
          <p:nvPr/>
        </p:nvSpPr>
        <p:spPr>
          <a:xfrm>
            <a:off x="6856693" y="7151551"/>
            <a:ext cx="5457754" cy="5163878"/>
          </a:xfrm>
          <a:custGeom>
            <a:avLst/>
            <a:gdLst/>
            <a:ahLst/>
            <a:cxnLst/>
            <a:rect l="l" t="t" r="r" b="b"/>
            <a:pathLst>
              <a:path w="4262882" h="4419996">
                <a:moveTo>
                  <a:pt x="4262882" y="0"/>
                </a:moveTo>
                <a:lnTo>
                  <a:pt x="938276" y="0"/>
                </a:lnTo>
                <a:lnTo>
                  <a:pt x="0" y="972857"/>
                </a:lnTo>
                <a:lnTo>
                  <a:pt x="0" y="4419996"/>
                </a:lnTo>
                <a:lnTo>
                  <a:pt x="4262882" y="4419996"/>
                </a:lnTo>
                <a:close/>
              </a:path>
            </a:pathLst>
          </a:custGeom>
          <a:solidFill>
            <a:schemeClr val="accent2"/>
          </a:solidFill>
        </p:spPr>
        <p:txBody>
          <a:bodyPr/>
          <a:lstStyle/>
          <a:p>
            <a:endParaRPr lang="en-US" sz="2400" dirty="0"/>
          </a:p>
        </p:txBody>
      </p:sp>
      <p:grpSp>
        <p:nvGrpSpPr>
          <p:cNvPr id="47" name="Group 46">
            <a:extLst>
              <a:ext uri="{FF2B5EF4-FFF2-40B4-BE49-F238E27FC236}">
                <a16:creationId xmlns:a16="http://schemas.microsoft.com/office/drawing/2014/main" id="{18110F0E-4BAE-1A76-5059-E2DC85A6307F}"/>
              </a:ext>
            </a:extLst>
          </p:cNvPr>
          <p:cNvGrpSpPr/>
          <p:nvPr/>
        </p:nvGrpSpPr>
        <p:grpSpPr>
          <a:xfrm>
            <a:off x="7536255" y="640214"/>
            <a:ext cx="16447167" cy="11603533"/>
            <a:chOff x="8056228" y="720917"/>
            <a:chExt cx="16447167" cy="11603533"/>
          </a:xfrm>
        </p:grpSpPr>
        <p:grpSp>
          <p:nvGrpSpPr>
            <p:cNvPr id="5" name="Group 5">
              <a:extLst>
                <a:ext uri="{FF2B5EF4-FFF2-40B4-BE49-F238E27FC236}">
                  <a16:creationId xmlns:a16="http://schemas.microsoft.com/office/drawing/2014/main" id="{997CC246-BA56-864E-80EA-853FBB621F12}"/>
                </a:ext>
              </a:extLst>
            </p:cNvPr>
            <p:cNvGrpSpPr/>
            <p:nvPr/>
          </p:nvGrpSpPr>
          <p:grpSpPr>
            <a:xfrm>
              <a:off x="8650699" y="720917"/>
              <a:ext cx="15852696" cy="10583657"/>
              <a:chOff x="0" y="720917"/>
              <a:chExt cx="15852697" cy="10583656"/>
            </a:xfrm>
          </p:grpSpPr>
          <p:grpSp>
            <p:nvGrpSpPr>
              <p:cNvPr id="6" name="Group 6">
                <a:extLst>
                  <a:ext uri="{FF2B5EF4-FFF2-40B4-BE49-F238E27FC236}">
                    <a16:creationId xmlns:a16="http://schemas.microsoft.com/office/drawing/2014/main" id="{A8AA8042-0FA2-030C-D60A-A033ED428FE7}"/>
                  </a:ext>
                </a:extLst>
              </p:cNvPr>
              <p:cNvGrpSpPr/>
              <p:nvPr/>
            </p:nvGrpSpPr>
            <p:grpSpPr>
              <a:xfrm>
                <a:off x="0" y="1391550"/>
                <a:ext cx="5457754" cy="5545461"/>
                <a:chOff x="0" y="88609"/>
                <a:chExt cx="4262882" cy="4331387"/>
              </a:xfrm>
            </p:grpSpPr>
            <p:sp>
              <p:nvSpPr>
                <p:cNvPr id="7" name="Freeform 7">
                  <a:extLst>
                    <a:ext uri="{FF2B5EF4-FFF2-40B4-BE49-F238E27FC236}">
                      <a16:creationId xmlns:a16="http://schemas.microsoft.com/office/drawing/2014/main" id="{BFACD11D-6174-CF05-DA54-A44DD3211A6E}"/>
                    </a:ext>
                  </a:extLst>
                </p:cNvPr>
                <p:cNvSpPr/>
                <p:nvPr/>
              </p:nvSpPr>
              <p:spPr>
                <a:xfrm>
                  <a:off x="0" y="88609"/>
                  <a:ext cx="4262882" cy="4331387"/>
                </a:xfrm>
                <a:custGeom>
                  <a:avLst/>
                  <a:gdLst/>
                  <a:ahLst/>
                  <a:cxnLst/>
                  <a:rect l="l" t="t" r="r" b="b"/>
                  <a:pathLst>
                    <a:path w="4262882" h="4419996">
                      <a:moveTo>
                        <a:pt x="0" y="4419996"/>
                      </a:moveTo>
                      <a:lnTo>
                        <a:pt x="3324606" y="4419996"/>
                      </a:lnTo>
                      <a:lnTo>
                        <a:pt x="4262882" y="3447138"/>
                      </a:lnTo>
                      <a:lnTo>
                        <a:pt x="4262882" y="0"/>
                      </a:lnTo>
                      <a:lnTo>
                        <a:pt x="0" y="0"/>
                      </a:lnTo>
                      <a:close/>
                    </a:path>
                  </a:pathLst>
                </a:custGeom>
                <a:solidFill>
                  <a:srgbClr val="595C62"/>
                </a:solidFill>
              </p:spPr>
              <p:txBody>
                <a:bodyPr/>
                <a:lstStyle/>
                <a:p>
                  <a:endParaRPr lang="en-US" sz="2400"/>
                </a:p>
              </p:txBody>
            </p:sp>
          </p:grpSp>
          <p:grpSp>
            <p:nvGrpSpPr>
              <p:cNvPr id="8" name="Group 8">
                <a:extLst>
                  <a:ext uri="{FF2B5EF4-FFF2-40B4-BE49-F238E27FC236}">
                    <a16:creationId xmlns:a16="http://schemas.microsoft.com/office/drawing/2014/main" id="{7BE89CA9-08FE-A4C3-D929-3633C380619B}"/>
                  </a:ext>
                </a:extLst>
              </p:cNvPr>
              <p:cNvGrpSpPr/>
              <p:nvPr/>
            </p:nvGrpSpPr>
            <p:grpSpPr>
              <a:xfrm>
                <a:off x="4541246" y="5993773"/>
                <a:ext cx="5457754" cy="5310800"/>
                <a:chOff x="0" y="0"/>
                <a:chExt cx="4262882" cy="4148101"/>
              </a:xfrm>
            </p:grpSpPr>
            <p:sp>
              <p:nvSpPr>
                <p:cNvPr id="9" name="Freeform 9">
                  <a:extLst>
                    <a:ext uri="{FF2B5EF4-FFF2-40B4-BE49-F238E27FC236}">
                      <a16:creationId xmlns:a16="http://schemas.microsoft.com/office/drawing/2014/main" id="{BF727A7E-FD30-F951-C4A8-5C57B58AB613}"/>
                    </a:ext>
                  </a:extLst>
                </p:cNvPr>
                <p:cNvSpPr/>
                <p:nvPr/>
              </p:nvSpPr>
              <p:spPr>
                <a:xfrm>
                  <a:off x="0" y="0"/>
                  <a:ext cx="4262882" cy="4148101"/>
                </a:xfrm>
                <a:custGeom>
                  <a:avLst/>
                  <a:gdLst/>
                  <a:ahLst/>
                  <a:cxnLst/>
                  <a:rect l="l" t="t" r="r" b="b"/>
                  <a:pathLst>
                    <a:path w="4262882" h="4419996">
                      <a:moveTo>
                        <a:pt x="4262882" y="0"/>
                      </a:moveTo>
                      <a:lnTo>
                        <a:pt x="938276" y="0"/>
                      </a:lnTo>
                      <a:lnTo>
                        <a:pt x="0" y="972857"/>
                      </a:lnTo>
                      <a:lnTo>
                        <a:pt x="0" y="4419996"/>
                      </a:lnTo>
                      <a:lnTo>
                        <a:pt x="4262882" y="4419996"/>
                      </a:lnTo>
                      <a:close/>
                    </a:path>
                  </a:pathLst>
                </a:custGeom>
                <a:solidFill>
                  <a:srgbClr val="8FC73E"/>
                </a:solidFill>
              </p:spPr>
              <p:txBody>
                <a:bodyPr/>
                <a:lstStyle/>
                <a:p>
                  <a:endParaRPr lang="en-US" sz="2400"/>
                </a:p>
              </p:txBody>
            </p:sp>
          </p:grpSp>
          <p:grpSp>
            <p:nvGrpSpPr>
              <p:cNvPr id="10" name="Group 10">
                <a:extLst>
                  <a:ext uri="{FF2B5EF4-FFF2-40B4-BE49-F238E27FC236}">
                    <a16:creationId xmlns:a16="http://schemas.microsoft.com/office/drawing/2014/main" id="{AE3669E4-3E0A-0EFA-3F3D-9FE15A21FFD7}"/>
                  </a:ext>
                </a:extLst>
              </p:cNvPr>
              <p:cNvGrpSpPr/>
              <p:nvPr/>
            </p:nvGrpSpPr>
            <p:grpSpPr>
              <a:xfrm>
                <a:off x="5853622" y="720917"/>
                <a:ext cx="5457754" cy="4937990"/>
                <a:chOff x="0" y="563086"/>
                <a:chExt cx="4262882" cy="3856910"/>
              </a:xfrm>
            </p:grpSpPr>
            <p:sp>
              <p:nvSpPr>
                <p:cNvPr id="11" name="Freeform 11">
                  <a:extLst>
                    <a:ext uri="{FF2B5EF4-FFF2-40B4-BE49-F238E27FC236}">
                      <a16:creationId xmlns:a16="http://schemas.microsoft.com/office/drawing/2014/main" id="{26DA0A7D-8271-6338-12EB-600495AF66F8}"/>
                    </a:ext>
                  </a:extLst>
                </p:cNvPr>
                <p:cNvSpPr/>
                <p:nvPr/>
              </p:nvSpPr>
              <p:spPr>
                <a:xfrm>
                  <a:off x="0" y="563086"/>
                  <a:ext cx="4262882" cy="3856910"/>
                </a:xfrm>
                <a:custGeom>
                  <a:avLst/>
                  <a:gdLst/>
                  <a:ahLst/>
                  <a:cxnLst/>
                  <a:rect l="l" t="t" r="r" b="b"/>
                  <a:pathLst>
                    <a:path w="4262882" h="4419996">
                      <a:moveTo>
                        <a:pt x="0" y="4419996"/>
                      </a:moveTo>
                      <a:lnTo>
                        <a:pt x="3324606" y="4419996"/>
                      </a:lnTo>
                      <a:lnTo>
                        <a:pt x="4262882" y="3447138"/>
                      </a:lnTo>
                      <a:lnTo>
                        <a:pt x="4262882" y="0"/>
                      </a:lnTo>
                      <a:lnTo>
                        <a:pt x="0" y="0"/>
                      </a:lnTo>
                      <a:close/>
                    </a:path>
                  </a:pathLst>
                </a:custGeom>
                <a:solidFill>
                  <a:schemeClr val="accent5">
                    <a:lumMod val="20000"/>
                    <a:lumOff val="80000"/>
                  </a:schemeClr>
                </a:solidFill>
              </p:spPr>
              <p:txBody>
                <a:bodyPr/>
                <a:lstStyle/>
                <a:p>
                  <a:endParaRPr lang="en-US" sz="2400"/>
                </a:p>
              </p:txBody>
            </p:sp>
          </p:grpSp>
          <p:grpSp>
            <p:nvGrpSpPr>
              <p:cNvPr id="12" name="Group 12">
                <a:extLst>
                  <a:ext uri="{FF2B5EF4-FFF2-40B4-BE49-F238E27FC236}">
                    <a16:creationId xmlns:a16="http://schemas.microsoft.com/office/drawing/2014/main" id="{7D17CC2E-68A9-1EB4-0BB0-282A2A0960F5}"/>
                  </a:ext>
                </a:extLst>
              </p:cNvPr>
              <p:cNvGrpSpPr/>
              <p:nvPr/>
            </p:nvGrpSpPr>
            <p:grpSpPr>
              <a:xfrm>
                <a:off x="10394871" y="4805813"/>
                <a:ext cx="5457826" cy="5658981"/>
                <a:chOff x="0" y="0"/>
                <a:chExt cx="4262938" cy="4420054"/>
              </a:xfrm>
            </p:grpSpPr>
            <p:sp>
              <p:nvSpPr>
                <p:cNvPr id="13" name="Freeform 13">
                  <a:extLst>
                    <a:ext uri="{FF2B5EF4-FFF2-40B4-BE49-F238E27FC236}">
                      <a16:creationId xmlns:a16="http://schemas.microsoft.com/office/drawing/2014/main" id="{DB8FBDC8-7E62-9C31-F7CA-FCCBAC3A90DD}"/>
                    </a:ext>
                  </a:extLst>
                </p:cNvPr>
                <p:cNvSpPr/>
                <p:nvPr/>
              </p:nvSpPr>
              <p:spPr>
                <a:xfrm>
                  <a:off x="0" y="0"/>
                  <a:ext cx="4262882" cy="4419996"/>
                </a:xfrm>
                <a:custGeom>
                  <a:avLst/>
                  <a:gdLst/>
                  <a:ahLst/>
                  <a:cxnLst/>
                  <a:rect l="l" t="t" r="r" b="b"/>
                  <a:pathLst>
                    <a:path w="4262882" h="4419996">
                      <a:moveTo>
                        <a:pt x="4262882" y="0"/>
                      </a:moveTo>
                      <a:lnTo>
                        <a:pt x="938276" y="0"/>
                      </a:lnTo>
                      <a:lnTo>
                        <a:pt x="0" y="972857"/>
                      </a:lnTo>
                      <a:lnTo>
                        <a:pt x="0" y="4419996"/>
                      </a:lnTo>
                      <a:lnTo>
                        <a:pt x="4262882" y="4419996"/>
                      </a:lnTo>
                      <a:close/>
                    </a:path>
                  </a:pathLst>
                </a:custGeom>
                <a:solidFill>
                  <a:srgbClr val="777B83"/>
                </a:solidFill>
              </p:spPr>
              <p:txBody>
                <a:bodyPr/>
                <a:lstStyle/>
                <a:p>
                  <a:endParaRPr lang="en-US" sz="2400" dirty="0"/>
                </a:p>
              </p:txBody>
            </p:sp>
          </p:grpSp>
        </p:grpSp>
        <p:grpSp>
          <p:nvGrpSpPr>
            <p:cNvPr id="17" name="Group 17">
              <a:extLst>
                <a:ext uri="{FF2B5EF4-FFF2-40B4-BE49-F238E27FC236}">
                  <a16:creationId xmlns:a16="http://schemas.microsoft.com/office/drawing/2014/main" id="{FCE30DF9-2465-27F0-566B-DB8D5DCE05B3}"/>
                </a:ext>
              </a:extLst>
            </p:cNvPr>
            <p:cNvGrpSpPr/>
            <p:nvPr/>
          </p:nvGrpSpPr>
          <p:grpSpPr>
            <a:xfrm>
              <a:off x="8993323" y="3713697"/>
              <a:ext cx="4478051" cy="2587233"/>
              <a:chOff x="0" y="0"/>
              <a:chExt cx="3815028" cy="2204166"/>
            </a:xfrm>
          </p:grpSpPr>
          <p:sp>
            <p:nvSpPr>
              <p:cNvPr id="18" name="Freeform 18">
                <a:extLst>
                  <a:ext uri="{FF2B5EF4-FFF2-40B4-BE49-F238E27FC236}">
                    <a16:creationId xmlns:a16="http://schemas.microsoft.com/office/drawing/2014/main" id="{200392D9-BF6C-EAE2-A206-5E03F051D089}"/>
                  </a:ext>
                </a:extLst>
              </p:cNvPr>
              <p:cNvSpPr/>
              <p:nvPr/>
            </p:nvSpPr>
            <p:spPr>
              <a:xfrm>
                <a:off x="0" y="0"/>
                <a:ext cx="3815028" cy="2204166"/>
              </a:xfrm>
              <a:custGeom>
                <a:avLst/>
                <a:gdLst/>
                <a:ahLst/>
                <a:cxnLst/>
                <a:rect l="l" t="t" r="r" b="b"/>
                <a:pathLst>
                  <a:path w="3815028" h="2204166">
                    <a:moveTo>
                      <a:pt x="0" y="0"/>
                    </a:moveTo>
                    <a:lnTo>
                      <a:pt x="3815028" y="0"/>
                    </a:lnTo>
                    <a:lnTo>
                      <a:pt x="3815028" y="2204166"/>
                    </a:lnTo>
                    <a:lnTo>
                      <a:pt x="0" y="2204166"/>
                    </a:lnTo>
                    <a:close/>
                  </a:path>
                </a:pathLst>
              </a:custGeom>
              <a:solidFill>
                <a:srgbClr val="000000">
                  <a:alpha val="0"/>
                </a:srgbClr>
              </a:solidFill>
            </p:spPr>
            <p:txBody>
              <a:bodyPr/>
              <a:lstStyle/>
              <a:p>
                <a:endParaRPr lang="en-US" sz="2400"/>
              </a:p>
            </p:txBody>
          </p:sp>
          <p:sp>
            <p:nvSpPr>
              <p:cNvPr id="19" name="TextBox 19">
                <a:extLst>
                  <a:ext uri="{FF2B5EF4-FFF2-40B4-BE49-F238E27FC236}">
                    <a16:creationId xmlns:a16="http://schemas.microsoft.com/office/drawing/2014/main" id="{9F7207CE-B902-D72A-5431-F6CC470AE0F2}"/>
                  </a:ext>
                </a:extLst>
              </p:cNvPr>
              <p:cNvSpPr txBox="1"/>
              <p:nvPr/>
            </p:nvSpPr>
            <p:spPr>
              <a:xfrm>
                <a:off x="0" y="-95250"/>
                <a:ext cx="3815028" cy="2299416"/>
              </a:xfrm>
              <a:prstGeom prst="rect">
                <a:avLst/>
              </a:prstGeom>
            </p:spPr>
            <p:txBody>
              <a:bodyPr lIns="0" tIns="0" rIns="0" bIns="0" rtlCol="0" anchor="t"/>
              <a:lstStyle/>
              <a:p>
                <a:pPr>
                  <a:lnSpc>
                    <a:spcPts val="3839"/>
                  </a:lnSpc>
                </a:pPr>
                <a:r>
                  <a:rPr lang="en-US" sz="2650" dirty="0">
                    <a:solidFill>
                      <a:srgbClr val="FFFFFF"/>
                    </a:solidFill>
                    <a:latin typeface="Calibri (MS)"/>
                    <a:ea typeface="Calibri (MS)"/>
                    <a:cs typeface="Calibri (MS)"/>
                    <a:sym typeface="Calibri (MS)"/>
                  </a:rPr>
                  <a:t>Most competitors rely on electricity or manual cranks–Cue's pneumatic lift hits the ergonomic sweet spot with none of the downsides.</a:t>
                </a:r>
              </a:p>
            </p:txBody>
          </p:sp>
        </p:grpSp>
        <p:grpSp>
          <p:nvGrpSpPr>
            <p:cNvPr id="20" name="Group 20">
              <a:extLst>
                <a:ext uri="{FF2B5EF4-FFF2-40B4-BE49-F238E27FC236}">
                  <a16:creationId xmlns:a16="http://schemas.microsoft.com/office/drawing/2014/main" id="{0AB47FFE-3630-8FC1-7BCB-EEF97A852E65}"/>
                </a:ext>
              </a:extLst>
            </p:cNvPr>
            <p:cNvGrpSpPr/>
            <p:nvPr/>
          </p:nvGrpSpPr>
          <p:grpSpPr>
            <a:xfrm>
              <a:off x="8993323" y="2083758"/>
              <a:ext cx="4478051" cy="1318119"/>
              <a:chOff x="0" y="0"/>
              <a:chExt cx="3815028" cy="1122958"/>
            </a:xfrm>
          </p:grpSpPr>
          <p:sp>
            <p:nvSpPr>
              <p:cNvPr id="21" name="Freeform 21">
                <a:extLst>
                  <a:ext uri="{FF2B5EF4-FFF2-40B4-BE49-F238E27FC236}">
                    <a16:creationId xmlns:a16="http://schemas.microsoft.com/office/drawing/2014/main" id="{F2F07A1A-F3A8-3BEB-F8F5-6DCC7F20989C}"/>
                  </a:ext>
                </a:extLst>
              </p:cNvPr>
              <p:cNvSpPr/>
              <p:nvPr/>
            </p:nvSpPr>
            <p:spPr>
              <a:xfrm>
                <a:off x="0" y="0"/>
                <a:ext cx="3815028" cy="1122958"/>
              </a:xfrm>
              <a:custGeom>
                <a:avLst/>
                <a:gdLst/>
                <a:ahLst/>
                <a:cxnLst/>
                <a:rect l="l" t="t" r="r" b="b"/>
                <a:pathLst>
                  <a:path w="3815028" h="1122958">
                    <a:moveTo>
                      <a:pt x="0" y="0"/>
                    </a:moveTo>
                    <a:lnTo>
                      <a:pt x="3815028" y="0"/>
                    </a:lnTo>
                    <a:lnTo>
                      <a:pt x="3815028" y="1122958"/>
                    </a:lnTo>
                    <a:lnTo>
                      <a:pt x="0" y="1122958"/>
                    </a:lnTo>
                    <a:close/>
                  </a:path>
                </a:pathLst>
              </a:custGeom>
              <a:solidFill>
                <a:srgbClr val="000000">
                  <a:alpha val="0"/>
                </a:srgbClr>
              </a:solidFill>
            </p:spPr>
            <p:txBody>
              <a:bodyPr/>
              <a:lstStyle/>
              <a:p>
                <a:endParaRPr lang="en-US" sz="2400"/>
              </a:p>
            </p:txBody>
          </p:sp>
          <p:sp>
            <p:nvSpPr>
              <p:cNvPr id="22" name="TextBox 22">
                <a:extLst>
                  <a:ext uri="{FF2B5EF4-FFF2-40B4-BE49-F238E27FC236}">
                    <a16:creationId xmlns:a16="http://schemas.microsoft.com/office/drawing/2014/main" id="{1E322BF4-17D3-A967-0259-C704C51FD520}"/>
                  </a:ext>
                </a:extLst>
              </p:cNvPr>
              <p:cNvSpPr txBox="1"/>
              <p:nvPr/>
            </p:nvSpPr>
            <p:spPr>
              <a:xfrm>
                <a:off x="0" y="-38100"/>
                <a:ext cx="3815028" cy="1161058"/>
              </a:xfrm>
              <a:prstGeom prst="rect">
                <a:avLst/>
              </a:prstGeom>
            </p:spPr>
            <p:txBody>
              <a:bodyPr lIns="0" tIns="0" rIns="0" bIns="0" rtlCol="0" anchor="t"/>
              <a:lstStyle/>
              <a:p>
                <a:pPr>
                  <a:lnSpc>
                    <a:spcPts val="3839"/>
                  </a:lnSpc>
                </a:pPr>
                <a:r>
                  <a:rPr lang="en-US" sz="3200" b="1" dirty="0">
                    <a:solidFill>
                      <a:srgbClr val="FFFFFF"/>
                    </a:solidFill>
                    <a:latin typeface="Calibri (MS) Bold"/>
                    <a:ea typeface="Calibri (MS) Bold"/>
                    <a:cs typeface="Calibri (MS) Bold"/>
                    <a:sym typeface="Calibri (MS) Bold"/>
                  </a:rPr>
                  <a:t>Power-Free Flexibility, Zero Downtime</a:t>
                </a:r>
              </a:p>
            </p:txBody>
          </p:sp>
        </p:grpSp>
        <p:grpSp>
          <p:nvGrpSpPr>
            <p:cNvPr id="23" name="Group 23">
              <a:extLst>
                <a:ext uri="{FF2B5EF4-FFF2-40B4-BE49-F238E27FC236}">
                  <a16:creationId xmlns:a16="http://schemas.microsoft.com/office/drawing/2014/main" id="{46C39250-19D5-CB74-DFEE-F0E0C4A734B3}"/>
                </a:ext>
              </a:extLst>
            </p:cNvPr>
            <p:cNvGrpSpPr/>
            <p:nvPr/>
          </p:nvGrpSpPr>
          <p:grpSpPr>
            <a:xfrm>
              <a:off x="15174257" y="3304542"/>
              <a:ext cx="4478051" cy="1980585"/>
              <a:chOff x="0" y="0"/>
              <a:chExt cx="3815028" cy="1687338"/>
            </a:xfrm>
          </p:grpSpPr>
          <p:sp>
            <p:nvSpPr>
              <p:cNvPr id="24" name="Freeform 24">
                <a:extLst>
                  <a:ext uri="{FF2B5EF4-FFF2-40B4-BE49-F238E27FC236}">
                    <a16:creationId xmlns:a16="http://schemas.microsoft.com/office/drawing/2014/main" id="{F605F47F-8D53-F567-C9B3-71E73617CA49}"/>
                  </a:ext>
                </a:extLst>
              </p:cNvPr>
              <p:cNvSpPr/>
              <p:nvPr/>
            </p:nvSpPr>
            <p:spPr>
              <a:xfrm>
                <a:off x="0" y="0"/>
                <a:ext cx="3815028" cy="1687338"/>
              </a:xfrm>
              <a:custGeom>
                <a:avLst/>
                <a:gdLst/>
                <a:ahLst/>
                <a:cxnLst/>
                <a:rect l="l" t="t" r="r" b="b"/>
                <a:pathLst>
                  <a:path w="3815028" h="1687338">
                    <a:moveTo>
                      <a:pt x="0" y="0"/>
                    </a:moveTo>
                    <a:lnTo>
                      <a:pt x="3815028" y="0"/>
                    </a:lnTo>
                    <a:lnTo>
                      <a:pt x="3815028" y="1687338"/>
                    </a:lnTo>
                    <a:lnTo>
                      <a:pt x="0" y="1687338"/>
                    </a:lnTo>
                    <a:close/>
                  </a:path>
                </a:pathLst>
              </a:custGeom>
              <a:solidFill>
                <a:srgbClr val="000000">
                  <a:alpha val="0"/>
                </a:srgbClr>
              </a:solidFill>
            </p:spPr>
            <p:txBody>
              <a:bodyPr/>
              <a:lstStyle/>
              <a:p>
                <a:endParaRPr lang="en-US" sz="2400"/>
              </a:p>
            </p:txBody>
          </p:sp>
          <p:sp>
            <p:nvSpPr>
              <p:cNvPr id="25" name="TextBox 25">
                <a:extLst>
                  <a:ext uri="{FF2B5EF4-FFF2-40B4-BE49-F238E27FC236}">
                    <a16:creationId xmlns:a16="http://schemas.microsoft.com/office/drawing/2014/main" id="{77C1526B-CD3C-FA65-3277-59D48F16E85F}"/>
                  </a:ext>
                </a:extLst>
              </p:cNvPr>
              <p:cNvSpPr txBox="1"/>
              <p:nvPr/>
            </p:nvSpPr>
            <p:spPr>
              <a:xfrm>
                <a:off x="0" y="-95250"/>
                <a:ext cx="3815028" cy="1782588"/>
              </a:xfrm>
              <a:prstGeom prst="rect">
                <a:avLst/>
              </a:prstGeom>
            </p:spPr>
            <p:txBody>
              <a:bodyPr lIns="0" tIns="0" rIns="0" bIns="0" rtlCol="0" anchor="t"/>
              <a:lstStyle/>
              <a:p>
                <a:pPr>
                  <a:lnSpc>
                    <a:spcPts val="3839"/>
                  </a:lnSpc>
                </a:pPr>
                <a:r>
                  <a:rPr lang="en-US" sz="2665">
                    <a:latin typeface="Calibri (MS)"/>
                    <a:ea typeface="Calibri (MS)"/>
                    <a:cs typeface="Calibri (MS)"/>
                    <a:sym typeface="Calibri (MS)"/>
                  </a:rPr>
                  <a:t>Switch podium placement left or right, add or remove storage, and move the desk easily with locking casters.</a:t>
                </a:r>
              </a:p>
            </p:txBody>
          </p:sp>
        </p:grpSp>
        <p:grpSp>
          <p:nvGrpSpPr>
            <p:cNvPr id="26" name="Group 26">
              <a:extLst>
                <a:ext uri="{FF2B5EF4-FFF2-40B4-BE49-F238E27FC236}">
                  <a16:creationId xmlns:a16="http://schemas.microsoft.com/office/drawing/2014/main" id="{1C203C9A-FE61-1973-8E2A-BF3FB1AC8671}"/>
                </a:ext>
              </a:extLst>
            </p:cNvPr>
            <p:cNvGrpSpPr/>
            <p:nvPr/>
          </p:nvGrpSpPr>
          <p:grpSpPr>
            <a:xfrm>
              <a:off x="15174257" y="1327363"/>
              <a:ext cx="4478051" cy="1318119"/>
              <a:chOff x="0" y="0"/>
              <a:chExt cx="3815028" cy="1122958"/>
            </a:xfrm>
          </p:grpSpPr>
          <p:sp>
            <p:nvSpPr>
              <p:cNvPr id="27" name="Freeform 27">
                <a:extLst>
                  <a:ext uri="{FF2B5EF4-FFF2-40B4-BE49-F238E27FC236}">
                    <a16:creationId xmlns:a16="http://schemas.microsoft.com/office/drawing/2014/main" id="{2284AC14-AA38-2342-B044-A3FB3DB2B05F}"/>
                  </a:ext>
                </a:extLst>
              </p:cNvPr>
              <p:cNvSpPr/>
              <p:nvPr/>
            </p:nvSpPr>
            <p:spPr>
              <a:xfrm>
                <a:off x="0" y="0"/>
                <a:ext cx="3815028" cy="1122958"/>
              </a:xfrm>
              <a:custGeom>
                <a:avLst/>
                <a:gdLst/>
                <a:ahLst/>
                <a:cxnLst/>
                <a:rect l="l" t="t" r="r" b="b"/>
                <a:pathLst>
                  <a:path w="3815028" h="1122958">
                    <a:moveTo>
                      <a:pt x="0" y="0"/>
                    </a:moveTo>
                    <a:lnTo>
                      <a:pt x="3815028" y="0"/>
                    </a:lnTo>
                    <a:lnTo>
                      <a:pt x="3815028" y="1122958"/>
                    </a:lnTo>
                    <a:lnTo>
                      <a:pt x="0" y="1122958"/>
                    </a:lnTo>
                    <a:close/>
                  </a:path>
                </a:pathLst>
              </a:custGeom>
              <a:solidFill>
                <a:srgbClr val="000000">
                  <a:alpha val="0"/>
                </a:srgbClr>
              </a:solidFill>
            </p:spPr>
            <p:txBody>
              <a:bodyPr/>
              <a:lstStyle/>
              <a:p>
                <a:endParaRPr lang="en-US" sz="2400"/>
              </a:p>
            </p:txBody>
          </p:sp>
          <p:sp>
            <p:nvSpPr>
              <p:cNvPr id="28" name="TextBox 28">
                <a:extLst>
                  <a:ext uri="{FF2B5EF4-FFF2-40B4-BE49-F238E27FC236}">
                    <a16:creationId xmlns:a16="http://schemas.microsoft.com/office/drawing/2014/main" id="{A8E58B47-96B2-9D3A-B090-E2804B86612F}"/>
                  </a:ext>
                </a:extLst>
              </p:cNvPr>
              <p:cNvSpPr txBox="1"/>
              <p:nvPr/>
            </p:nvSpPr>
            <p:spPr>
              <a:xfrm>
                <a:off x="0" y="-38100"/>
                <a:ext cx="3815028" cy="1161058"/>
              </a:xfrm>
              <a:prstGeom prst="rect">
                <a:avLst/>
              </a:prstGeom>
            </p:spPr>
            <p:txBody>
              <a:bodyPr lIns="0" tIns="0" rIns="0" bIns="0" rtlCol="0" anchor="t"/>
              <a:lstStyle/>
              <a:p>
                <a:pPr>
                  <a:lnSpc>
                    <a:spcPts val="3839"/>
                  </a:lnSpc>
                </a:pPr>
                <a:r>
                  <a:rPr lang="en-US" sz="3200" b="1" dirty="0">
                    <a:latin typeface="Calibri (MS) Bold"/>
                    <a:ea typeface="Calibri (MS) Bold"/>
                    <a:cs typeface="Calibri (MS) Bold"/>
                    <a:sym typeface="Calibri (MS) Bold"/>
                  </a:rPr>
                  <a:t>Modular Design That Adapts Instantly</a:t>
                </a:r>
              </a:p>
            </p:txBody>
          </p:sp>
        </p:grpSp>
        <p:grpSp>
          <p:nvGrpSpPr>
            <p:cNvPr id="29" name="Group 29">
              <a:extLst>
                <a:ext uri="{FF2B5EF4-FFF2-40B4-BE49-F238E27FC236}">
                  <a16:creationId xmlns:a16="http://schemas.microsoft.com/office/drawing/2014/main" id="{19A2599C-545C-56A0-A060-87C40A52D147}"/>
                </a:ext>
              </a:extLst>
            </p:cNvPr>
            <p:cNvGrpSpPr/>
            <p:nvPr/>
          </p:nvGrpSpPr>
          <p:grpSpPr>
            <a:xfrm>
              <a:off x="13906994" y="8918604"/>
              <a:ext cx="4478051" cy="2080391"/>
              <a:chOff x="0" y="0"/>
              <a:chExt cx="3815028" cy="1772366"/>
            </a:xfrm>
          </p:grpSpPr>
          <p:sp>
            <p:nvSpPr>
              <p:cNvPr id="30" name="Freeform 30">
                <a:extLst>
                  <a:ext uri="{FF2B5EF4-FFF2-40B4-BE49-F238E27FC236}">
                    <a16:creationId xmlns:a16="http://schemas.microsoft.com/office/drawing/2014/main" id="{4467D55B-9E01-6FE2-5C4F-CA29B2B57091}"/>
                  </a:ext>
                </a:extLst>
              </p:cNvPr>
              <p:cNvSpPr/>
              <p:nvPr/>
            </p:nvSpPr>
            <p:spPr>
              <a:xfrm>
                <a:off x="0" y="0"/>
                <a:ext cx="3815028" cy="1772366"/>
              </a:xfrm>
              <a:custGeom>
                <a:avLst/>
                <a:gdLst/>
                <a:ahLst/>
                <a:cxnLst/>
                <a:rect l="l" t="t" r="r" b="b"/>
                <a:pathLst>
                  <a:path w="3815028" h="1772366">
                    <a:moveTo>
                      <a:pt x="0" y="0"/>
                    </a:moveTo>
                    <a:lnTo>
                      <a:pt x="3815028" y="0"/>
                    </a:lnTo>
                    <a:lnTo>
                      <a:pt x="3815028" y="1772366"/>
                    </a:lnTo>
                    <a:lnTo>
                      <a:pt x="0" y="1772366"/>
                    </a:lnTo>
                    <a:close/>
                  </a:path>
                </a:pathLst>
              </a:custGeom>
              <a:solidFill>
                <a:srgbClr val="000000">
                  <a:alpha val="0"/>
                </a:srgbClr>
              </a:solidFill>
            </p:spPr>
            <p:txBody>
              <a:bodyPr/>
              <a:lstStyle/>
              <a:p>
                <a:endParaRPr lang="en-US" sz="2400"/>
              </a:p>
            </p:txBody>
          </p:sp>
          <p:sp>
            <p:nvSpPr>
              <p:cNvPr id="31" name="TextBox 31">
                <a:extLst>
                  <a:ext uri="{FF2B5EF4-FFF2-40B4-BE49-F238E27FC236}">
                    <a16:creationId xmlns:a16="http://schemas.microsoft.com/office/drawing/2014/main" id="{1EE87ABD-6370-5FC4-88E3-40194753017C}"/>
                  </a:ext>
                </a:extLst>
              </p:cNvPr>
              <p:cNvSpPr txBox="1"/>
              <p:nvPr/>
            </p:nvSpPr>
            <p:spPr>
              <a:xfrm>
                <a:off x="0" y="-95250"/>
                <a:ext cx="3815028" cy="1867616"/>
              </a:xfrm>
              <a:prstGeom prst="rect">
                <a:avLst/>
              </a:prstGeom>
            </p:spPr>
            <p:txBody>
              <a:bodyPr lIns="0" tIns="0" rIns="0" bIns="0" rtlCol="0" anchor="t"/>
              <a:lstStyle/>
              <a:p>
                <a:pPr>
                  <a:lnSpc>
                    <a:spcPts val="3839"/>
                  </a:lnSpc>
                </a:pPr>
                <a:r>
                  <a:rPr lang="en-US" sz="2665">
                    <a:solidFill>
                      <a:srgbClr val="FFFFFF"/>
                    </a:solidFill>
                    <a:latin typeface="Calibri (MS)"/>
                    <a:ea typeface="Calibri (MS)"/>
                    <a:cs typeface="Calibri (MS)"/>
                    <a:sym typeface="Calibri (MS)"/>
                  </a:rPr>
                  <a:t>Preassembled shipping, low SKUs, and dependable lead times meet dealer pain points head-on. </a:t>
                </a:r>
              </a:p>
            </p:txBody>
          </p:sp>
        </p:grpSp>
        <p:grpSp>
          <p:nvGrpSpPr>
            <p:cNvPr id="32" name="Group 32">
              <a:extLst>
                <a:ext uri="{FF2B5EF4-FFF2-40B4-BE49-F238E27FC236}">
                  <a16:creationId xmlns:a16="http://schemas.microsoft.com/office/drawing/2014/main" id="{6D84013F-3BA6-0813-28AE-FE72CCFC7F9B}"/>
                </a:ext>
              </a:extLst>
            </p:cNvPr>
            <p:cNvGrpSpPr/>
            <p:nvPr/>
          </p:nvGrpSpPr>
          <p:grpSpPr>
            <a:xfrm>
              <a:off x="13906995" y="7235814"/>
              <a:ext cx="3943713" cy="1318119"/>
              <a:chOff x="0" y="0"/>
              <a:chExt cx="3359804" cy="1122958"/>
            </a:xfrm>
          </p:grpSpPr>
          <p:sp>
            <p:nvSpPr>
              <p:cNvPr id="33" name="Freeform 33">
                <a:extLst>
                  <a:ext uri="{FF2B5EF4-FFF2-40B4-BE49-F238E27FC236}">
                    <a16:creationId xmlns:a16="http://schemas.microsoft.com/office/drawing/2014/main" id="{05B8DDCB-AEB1-1D47-CC5F-C87409C0CE45}"/>
                  </a:ext>
                </a:extLst>
              </p:cNvPr>
              <p:cNvSpPr/>
              <p:nvPr/>
            </p:nvSpPr>
            <p:spPr>
              <a:xfrm>
                <a:off x="0" y="0"/>
                <a:ext cx="3359805" cy="1122958"/>
              </a:xfrm>
              <a:custGeom>
                <a:avLst/>
                <a:gdLst/>
                <a:ahLst/>
                <a:cxnLst/>
                <a:rect l="l" t="t" r="r" b="b"/>
                <a:pathLst>
                  <a:path w="3359805" h="1122958">
                    <a:moveTo>
                      <a:pt x="0" y="0"/>
                    </a:moveTo>
                    <a:lnTo>
                      <a:pt x="3359805" y="0"/>
                    </a:lnTo>
                    <a:lnTo>
                      <a:pt x="3359805" y="1122958"/>
                    </a:lnTo>
                    <a:lnTo>
                      <a:pt x="0" y="1122958"/>
                    </a:lnTo>
                    <a:close/>
                  </a:path>
                </a:pathLst>
              </a:custGeom>
              <a:solidFill>
                <a:srgbClr val="000000">
                  <a:alpha val="0"/>
                </a:srgbClr>
              </a:solidFill>
            </p:spPr>
            <p:txBody>
              <a:bodyPr/>
              <a:lstStyle/>
              <a:p>
                <a:endParaRPr lang="en-US" sz="2400"/>
              </a:p>
            </p:txBody>
          </p:sp>
          <p:sp>
            <p:nvSpPr>
              <p:cNvPr id="34" name="TextBox 34">
                <a:extLst>
                  <a:ext uri="{FF2B5EF4-FFF2-40B4-BE49-F238E27FC236}">
                    <a16:creationId xmlns:a16="http://schemas.microsoft.com/office/drawing/2014/main" id="{3108673D-E196-4E58-66FB-28398BE784B3}"/>
                  </a:ext>
                </a:extLst>
              </p:cNvPr>
              <p:cNvSpPr txBox="1"/>
              <p:nvPr/>
            </p:nvSpPr>
            <p:spPr>
              <a:xfrm>
                <a:off x="0" y="-38100"/>
                <a:ext cx="3359804" cy="1161058"/>
              </a:xfrm>
              <a:prstGeom prst="rect">
                <a:avLst/>
              </a:prstGeom>
            </p:spPr>
            <p:txBody>
              <a:bodyPr lIns="0" tIns="0" rIns="0" bIns="0" rtlCol="0" anchor="t"/>
              <a:lstStyle/>
              <a:p>
                <a:pPr>
                  <a:lnSpc>
                    <a:spcPts val="3839"/>
                  </a:lnSpc>
                </a:pPr>
                <a:r>
                  <a:rPr lang="en-US" sz="3200" b="1">
                    <a:solidFill>
                      <a:srgbClr val="FFFFFF"/>
                    </a:solidFill>
                    <a:latin typeface="Calibri (MS) Bold"/>
                    <a:ea typeface="Calibri (MS) Bold"/>
                    <a:cs typeface="Calibri (MS) Bold"/>
                    <a:sym typeface="Calibri (MS) Bold"/>
                  </a:rPr>
                  <a:t>Built on Trust. Delivered with Care.</a:t>
                </a:r>
              </a:p>
            </p:txBody>
          </p:sp>
        </p:grpSp>
        <p:grpSp>
          <p:nvGrpSpPr>
            <p:cNvPr id="35" name="Group 35">
              <a:extLst>
                <a:ext uri="{FF2B5EF4-FFF2-40B4-BE49-F238E27FC236}">
                  <a16:creationId xmlns:a16="http://schemas.microsoft.com/office/drawing/2014/main" id="{91F03549-22EE-40E6-1EC0-A421A6F6F284}"/>
                </a:ext>
              </a:extLst>
            </p:cNvPr>
            <p:cNvGrpSpPr/>
            <p:nvPr/>
          </p:nvGrpSpPr>
          <p:grpSpPr>
            <a:xfrm>
              <a:off x="19652308" y="7495615"/>
              <a:ext cx="4478051" cy="2463185"/>
              <a:chOff x="0" y="0"/>
              <a:chExt cx="3815028" cy="2098484"/>
            </a:xfrm>
          </p:grpSpPr>
          <p:sp>
            <p:nvSpPr>
              <p:cNvPr id="36" name="Freeform 36">
                <a:extLst>
                  <a:ext uri="{FF2B5EF4-FFF2-40B4-BE49-F238E27FC236}">
                    <a16:creationId xmlns:a16="http://schemas.microsoft.com/office/drawing/2014/main" id="{845E4931-3563-4946-20BB-80C79CC54EBB}"/>
                  </a:ext>
                </a:extLst>
              </p:cNvPr>
              <p:cNvSpPr/>
              <p:nvPr/>
            </p:nvSpPr>
            <p:spPr>
              <a:xfrm>
                <a:off x="0" y="0"/>
                <a:ext cx="3815028" cy="2098484"/>
              </a:xfrm>
              <a:custGeom>
                <a:avLst/>
                <a:gdLst/>
                <a:ahLst/>
                <a:cxnLst/>
                <a:rect l="l" t="t" r="r" b="b"/>
                <a:pathLst>
                  <a:path w="3815028" h="2098484">
                    <a:moveTo>
                      <a:pt x="0" y="0"/>
                    </a:moveTo>
                    <a:lnTo>
                      <a:pt x="3815028" y="0"/>
                    </a:lnTo>
                    <a:lnTo>
                      <a:pt x="3815028" y="2098484"/>
                    </a:lnTo>
                    <a:lnTo>
                      <a:pt x="0" y="2098484"/>
                    </a:lnTo>
                    <a:close/>
                  </a:path>
                </a:pathLst>
              </a:custGeom>
              <a:solidFill>
                <a:srgbClr val="000000">
                  <a:alpha val="0"/>
                </a:srgbClr>
              </a:solidFill>
            </p:spPr>
            <p:txBody>
              <a:bodyPr/>
              <a:lstStyle/>
              <a:p>
                <a:endParaRPr lang="en-US" sz="2400"/>
              </a:p>
            </p:txBody>
          </p:sp>
          <p:sp>
            <p:nvSpPr>
              <p:cNvPr id="37" name="TextBox 37">
                <a:extLst>
                  <a:ext uri="{FF2B5EF4-FFF2-40B4-BE49-F238E27FC236}">
                    <a16:creationId xmlns:a16="http://schemas.microsoft.com/office/drawing/2014/main" id="{BFDFDF39-CB50-EF8D-80B1-D8B731714A3F}"/>
                  </a:ext>
                </a:extLst>
              </p:cNvPr>
              <p:cNvSpPr txBox="1"/>
              <p:nvPr/>
            </p:nvSpPr>
            <p:spPr>
              <a:xfrm>
                <a:off x="0" y="-95250"/>
                <a:ext cx="3815028" cy="2193734"/>
              </a:xfrm>
              <a:prstGeom prst="rect">
                <a:avLst/>
              </a:prstGeom>
            </p:spPr>
            <p:txBody>
              <a:bodyPr lIns="0" tIns="0" rIns="0" bIns="0" rtlCol="0" anchor="t"/>
              <a:lstStyle/>
              <a:p>
                <a:pPr>
                  <a:lnSpc>
                    <a:spcPts val="3839"/>
                  </a:lnSpc>
                </a:pPr>
                <a:r>
                  <a:rPr lang="en-US" sz="2665" dirty="0">
                    <a:solidFill>
                      <a:srgbClr val="FFFFFF"/>
                    </a:solidFill>
                    <a:latin typeface="Calibri (MS)"/>
                    <a:ea typeface="Calibri (MS)"/>
                    <a:cs typeface="Calibri (MS)"/>
                    <a:sym typeface="Calibri (MS)"/>
                  </a:rPr>
                  <a:t>Built with thermally fused laminates, steel leg frames, and 3mm PVC edge banding–crafted to withstand years of heavy classroom use.</a:t>
                </a:r>
              </a:p>
            </p:txBody>
          </p:sp>
        </p:grpSp>
        <p:grpSp>
          <p:nvGrpSpPr>
            <p:cNvPr id="38" name="Group 38">
              <a:extLst>
                <a:ext uri="{FF2B5EF4-FFF2-40B4-BE49-F238E27FC236}">
                  <a16:creationId xmlns:a16="http://schemas.microsoft.com/office/drawing/2014/main" id="{3BC716B9-8C5B-3F21-2DD0-B285A9D3855B}"/>
                </a:ext>
              </a:extLst>
            </p:cNvPr>
            <p:cNvGrpSpPr/>
            <p:nvPr/>
          </p:nvGrpSpPr>
          <p:grpSpPr>
            <a:xfrm>
              <a:off x="19652308" y="5917694"/>
              <a:ext cx="4478051" cy="1318119"/>
              <a:chOff x="0" y="0"/>
              <a:chExt cx="3815028" cy="1122958"/>
            </a:xfrm>
          </p:grpSpPr>
          <p:sp>
            <p:nvSpPr>
              <p:cNvPr id="39" name="Freeform 39">
                <a:extLst>
                  <a:ext uri="{FF2B5EF4-FFF2-40B4-BE49-F238E27FC236}">
                    <a16:creationId xmlns:a16="http://schemas.microsoft.com/office/drawing/2014/main" id="{70515191-CF91-62D9-B200-0358EBC1DF4D}"/>
                  </a:ext>
                </a:extLst>
              </p:cNvPr>
              <p:cNvSpPr/>
              <p:nvPr/>
            </p:nvSpPr>
            <p:spPr>
              <a:xfrm>
                <a:off x="0" y="0"/>
                <a:ext cx="3815028" cy="1122958"/>
              </a:xfrm>
              <a:custGeom>
                <a:avLst/>
                <a:gdLst/>
                <a:ahLst/>
                <a:cxnLst/>
                <a:rect l="l" t="t" r="r" b="b"/>
                <a:pathLst>
                  <a:path w="3815028" h="1122958">
                    <a:moveTo>
                      <a:pt x="0" y="0"/>
                    </a:moveTo>
                    <a:lnTo>
                      <a:pt x="3815028" y="0"/>
                    </a:lnTo>
                    <a:lnTo>
                      <a:pt x="3815028" y="1122958"/>
                    </a:lnTo>
                    <a:lnTo>
                      <a:pt x="0" y="1122958"/>
                    </a:lnTo>
                    <a:close/>
                  </a:path>
                </a:pathLst>
              </a:custGeom>
              <a:solidFill>
                <a:srgbClr val="000000">
                  <a:alpha val="0"/>
                </a:srgbClr>
              </a:solidFill>
            </p:spPr>
            <p:txBody>
              <a:bodyPr/>
              <a:lstStyle/>
              <a:p>
                <a:endParaRPr lang="en-US" sz="2400"/>
              </a:p>
            </p:txBody>
          </p:sp>
          <p:sp>
            <p:nvSpPr>
              <p:cNvPr id="40" name="TextBox 40">
                <a:extLst>
                  <a:ext uri="{FF2B5EF4-FFF2-40B4-BE49-F238E27FC236}">
                    <a16:creationId xmlns:a16="http://schemas.microsoft.com/office/drawing/2014/main" id="{EB3D5B4B-8EE0-D801-68D9-7A602B04C0E1}"/>
                  </a:ext>
                </a:extLst>
              </p:cNvPr>
              <p:cNvSpPr txBox="1"/>
              <p:nvPr/>
            </p:nvSpPr>
            <p:spPr>
              <a:xfrm>
                <a:off x="0" y="-38100"/>
                <a:ext cx="3815028" cy="1161058"/>
              </a:xfrm>
              <a:prstGeom prst="rect">
                <a:avLst/>
              </a:prstGeom>
            </p:spPr>
            <p:txBody>
              <a:bodyPr lIns="0" tIns="0" rIns="0" bIns="0" rtlCol="0" anchor="t"/>
              <a:lstStyle/>
              <a:p>
                <a:pPr>
                  <a:lnSpc>
                    <a:spcPts val="3839"/>
                  </a:lnSpc>
                </a:pPr>
                <a:r>
                  <a:rPr lang="en-US" sz="3200" b="1">
                    <a:solidFill>
                      <a:srgbClr val="FFFFFF"/>
                    </a:solidFill>
                    <a:latin typeface="Calibri (MS) Bold"/>
                    <a:ea typeface="Calibri (MS) Bold"/>
                    <a:cs typeface="Calibri (MS) Bold"/>
                    <a:sym typeface="Calibri (MS) Bold"/>
                  </a:rPr>
                  <a:t>Extreme Durability for Years of Use</a:t>
                </a:r>
              </a:p>
            </p:txBody>
          </p:sp>
        </p:grpSp>
        <p:grpSp>
          <p:nvGrpSpPr>
            <p:cNvPr id="15" name="Group 17">
              <a:extLst>
                <a:ext uri="{FF2B5EF4-FFF2-40B4-BE49-F238E27FC236}">
                  <a16:creationId xmlns:a16="http://schemas.microsoft.com/office/drawing/2014/main" id="{A65E5838-0E58-41A1-5192-A060D507E4C4}"/>
                </a:ext>
              </a:extLst>
            </p:cNvPr>
            <p:cNvGrpSpPr/>
            <p:nvPr/>
          </p:nvGrpSpPr>
          <p:grpSpPr>
            <a:xfrm>
              <a:off x="8056228" y="9344061"/>
              <a:ext cx="4478051" cy="2980389"/>
              <a:chOff x="0" y="-334945"/>
              <a:chExt cx="3815028" cy="2539111"/>
            </a:xfrm>
          </p:grpSpPr>
          <p:sp>
            <p:nvSpPr>
              <p:cNvPr id="42" name="Freeform 18">
                <a:extLst>
                  <a:ext uri="{FF2B5EF4-FFF2-40B4-BE49-F238E27FC236}">
                    <a16:creationId xmlns:a16="http://schemas.microsoft.com/office/drawing/2014/main" id="{FA4D7CAC-FFA6-43E7-FA46-9BFB4C26D81D}"/>
                  </a:ext>
                </a:extLst>
              </p:cNvPr>
              <p:cNvSpPr/>
              <p:nvPr/>
            </p:nvSpPr>
            <p:spPr>
              <a:xfrm>
                <a:off x="0" y="0"/>
                <a:ext cx="3815028" cy="2204166"/>
              </a:xfrm>
              <a:custGeom>
                <a:avLst/>
                <a:gdLst/>
                <a:ahLst/>
                <a:cxnLst/>
                <a:rect l="l" t="t" r="r" b="b"/>
                <a:pathLst>
                  <a:path w="3815028" h="2204166">
                    <a:moveTo>
                      <a:pt x="0" y="0"/>
                    </a:moveTo>
                    <a:lnTo>
                      <a:pt x="3815028" y="0"/>
                    </a:lnTo>
                    <a:lnTo>
                      <a:pt x="3815028" y="2204166"/>
                    </a:lnTo>
                    <a:lnTo>
                      <a:pt x="0" y="2204166"/>
                    </a:lnTo>
                    <a:close/>
                  </a:path>
                </a:pathLst>
              </a:custGeom>
              <a:solidFill>
                <a:srgbClr val="000000">
                  <a:alpha val="0"/>
                </a:srgbClr>
              </a:solidFill>
            </p:spPr>
            <p:txBody>
              <a:bodyPr/>
              <a:lstStyle/>
              <a:p>
                <a:endParaRPr lang="en-US" sz="2400"/>
              </a:p>
            </p:txBody>
          </p:sp>
          <p:sp>
            <p:nvSpPr>
              <p:cNvPr id="43" name="TextBox 19">
                <a:extLst>
                  <a:ext uri="{FF2B5EF4-FFF2-40B4-BE49-F238E27FC236}">
                    <a16:creationId xmlns:a16="http://schemas.microsoft.com/office/drawing/2014/main" id="{3A8402EB-9579-0B5B-1DA4-50B378E58D57}"/>
                  </a:ext>
                </a:extLst>
              </p:cNvPr>
              <p:cNvSpPr txBox="1"/>
              <p:nvPr/>
            </p:nvSpPr>
            <p:spPr>
              <a:xfrm>
                <a:off x="0" y="-334945"/>
                <a:ext cx="3815028" cy="2299416"/>
              </a:xfrm>
              <a:prstGeom prst="rect">
                <a:avLst/>
              </a:prstGeom>
            </p:spPr>
            <p:txBody>
              <a:bodyPr lIns="0" tIns="0" rIns="0" bIns="0" rtlCol="0" anchor="t"/>
              <a:lstStyle/>
              <a:p>
                <a:pPr>
                  <a:lnSpc>
                    <a:spcPts val="3839"/>
                  </a:lnSpc>
                </a:pPr>
                <a:r>
                  <a:rPr lang="en-US" sz="2800" dirty="0"/>
                  <a:t>While other desks might cut corners to cut costs, Cue delivers unmatched value with heavy-duty construction, thoughtful design, and classroom-tested durability.</a:t>
                </a:r>
                <a:endParaRPr lang="en-US" sz="2650" dirty="0">
                  <a:latin typeface="Calibri (MS)"/>
                  <a:ea typeface="Calibri (MS)"/>
                  <a:cs typeface="Calibri (MS)"/>
                  <a:sym typeface="Calibri (MS)"/>
                </a:endParaRPr>
              </a:p>
            </p:txBody>
          </p:sp>
        </p:grpSp>
        <p:grpSp>
          <p:nvGrpSpPr>
            <p:cNvPr id="44" name="Group 20">
              <a:extLst>
                <a:ext uri="{FF2B5EF4-FFF2-40B4-BE49-F238E27FC236}">
                  <a16:creationId xmlns:a16="http://schemas.microsoft.com/office/drawing/2014/main" id="{400A58E5-AE52-D9F7-C889-72547CA04A5B}"/>
                </a:ext>
              </a:extLst>
            </p:cNvPr>
            <p:cNvGrpSpPr/>
            <p:nvPr/>
          </p:nvGrpSpPr>
          <p:grpSpPr>
            <a:xfrm>
              <a:off x="8056228" y="8107278"/>
              <a:ext cx="4478051" cy="1318119"/>
              <a:chOff x="0" y="0"/>
              <a:chExt cx="3815028" cy="1122958"/>
            </a:xfrm>
          </p:grpSpPr>
          <p:sp>
            <p:nvSpPr>
              <p:cNvPr id="45" name="Freeform 21">
                <a:extLst>
                  <a:ext uri="{FF2B5EF4-FFF2-40B4-BE49-F238E27FC236}">
                    <a16:creationId xmlns:a16="http://schemas.microsoft.com/office/drawing/2014/main" id="{0C45E88D-1C10-ECCE-A7B4-A19D629A87C5}"/>
                  </a:ext>
                </a:extLst>
              </p:cNvPr>
              <p:cNvSpPr/>
              <p:nvPr/>
            </p:nvSpPr>
            <p:spPr>
              <a:xfrm>
                <a:off x="0" y="0"/>
                <a:ext cx="3815028" cy="1122958"/>
              </a:xfrm>
              <a:custGeom>
                <a:avLst/>
                <a:gdLst/>
                <a:ahLst/>
                <a:cxnLst/>
                <a:rect l="l" t="t" r="r" b="b"/>
                <a:pathLst>
                  <a:path w="3815028" h="1122958">
                    <a:moveTo>
                      <a:pt x="0" y="0"/>
                    </a:moveTo>
                    <a:lnTo>
                      <a:pt x="3815028" y="0"/>
                    </a:lnTo>
                    <a:lnTo>
                      <a:pt x="3815028" y="1122958"/>
                    </a:lnTo>
                    <a:lnTo>
                      <a:pt x="0" y="1122958"/>
                    </a:lnTo>
                    <a:close/>
                  </a:path>
                </a:pathLst>
              </a:custGeom>
              <a:solidFill>
                <a:srgbClr val="000000">
                  <a:alpha val="0"/>
                </a:srgbClr>
              </a:solidFill>
            </p:spPr>
            <p:txBody>
              <a:bodyPr/>
              <a:lstStyle/>
              <a:p>
                <a:endParaRPr lang="en-US" sz="2400"/>
              </a:p>
            </p:txBody>
          </p:sp>
          <p:sp>
            <p:nvSpPr>
              <p:cNvPr id="46" name="TextBox 22">
                <a:extLst>
                  <a:ext uri="{FF2B5EF4-FFF2-40B4-BE49-F238E27FC236}">
                    <a16:creationId xmlns:a16="http://schemas.microsoft.com/office/drawing/2014/main" id="{C00821DD-9972-7B6E-BF2D-B82DE53EB21C}"/>
                  </a:ext>
                </a:extLst>
              </p:cNvPr>
              <p:cNvSpPr txBox="1"/>
              <p:nvPr/>
            </p:nvSpPr>
            <p:spPr>
              <a:xfrm>
                <a:off x="0" y="-38100"/>
                <a:ext cx="3815028" cy="1161058"/>
              </a:xfrm>
              <a:prstGeom prst="rect">
                <a:avLst/>
              </a:prstGeom>
            </p:spPr>
            <p:txBody>
              <a:bodyPr lIns="0" tIns="0" rIns="0" bIns="0" rtlCol="0" anchor="t"/>
              <a:lstStyle/>
              <a:p>
                <a:pPr>
                  <a:lnSpc>
                    <a:spcPts val="3839"/>
                  </a:lnSpc>
                </a:pPr>
                <a:r>
                  <a:rPr lang="en-US" sz="3200" b="1" dirty="0">
                    <a:latin typeface="Calibri (MS) Bold"/>
                    <a:ea typeface="Calibri (MS) Bold"/>
                    <a:cs typeface="Calibri (MS) Bold"/>
                    <a:sym typeface="Calibri (MS) Bold"/>
                  </a:rPr>
                  <a:t>Lower cost. Highest marks for quality.</a:t>
                </a:r>
              </a:p>
            </p:txBody>
          </p:sp>
        </p:grpSp>
      </p:grpSp>
    </p:spTree>
    <p:extLst>
      <p:ext uri="{BB962C8B-B14F-4D97-AF65-F5344CB8AC3E}">
        <p14:creationId xmlns:p14="http://schemas.microsoft.com/office/powerpoint/2010/main" val="1352346658"/>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921496"/>
            <a:ext cx="24384000" cy="794504"/>
            <a:chOff x="0" y="0"/>
            <a:chExt cx="24384000" cy="794504"/>
          </a:xfrm>
        </p:grpSpPr>
        <p:sp>
          <p:nvSpPr>
            <p:cNvPr id="3" name="Freeform 3"/>
            <p:cNvSpPr/>
            <p:nvPr/>
          </p:nvSpPr>
          <p:spPr>
            <a:xfrm>
              <a:off x="0" y="0"/>
              <a:ext cx="24384000" cy="794512"/>
            </a:xfrm>
            <a:custGeom>
              <a:avLst/>
              <a:gdLst/>
              <a:ahLst/>
              <a:cxnLst/>
              <a:rect l="l" t="t" r="r" b="b"/>
              <a:pathLst>
                <a:path w="24384000" h="794512">
                  <a:moveTo>
                    <a:pt x="0" y="0"/>
                  </a:moveTo>
                  <a:lnTo>
                    <a:pt x="24384000" y="0"/>
                  </a:lnTo>
                  <a:lnTo>
                    <a:pt x="24384000" y="794512"/>
                  </a:lnTo>
                  <a:lnTo>
                    <a:pt x="0" y="794512"/>
                  </a:lnTo>
                  <a:close/>
                </a:path>
              </a:pathLst>
            </a:custGeom>
            <a:solidFill>
              <a:srgbClr val="3F4247"/>
            </a:solidFill>
          </p:spPr>
          <p:txBody>
            <a:bodyPr/>
            <a:lstStyle/>
            <a:p>
              <a:endParaRPr lang="en-US" sz="2400"/>
            </a:p>
          </p:txBody>
        </p:sp>
      </p:grpSp>
      <p:sp>
        <p:nvSpPr>
          <p:cNvPr id="4" name="Freeform 4"/>
          <p:cNvSpPr/>
          <p:nvPr/>
        </p:nvSpPr>
        <p:spPr>
          <a:xfrm>
            <a:off x="22388994" y="12896981"/>
            <a:ext cx="1658997" cy="829499"/>
          </a:xfrm>
          <a:custGeom>
            <a:avLst/>
            <a:gdLst/>
            <a:ahLst/>
            <a:cxnLst/>
            <a:rect l="l" t="t" r="r" b="b"/>
            <a:pathLst>
              <a:path w="1244248" h="622124">
                <a:moveTo>
                  <a:pt x="0" y="0"/>
                </a:moveTo>
                <a:lnTo>
                  <a:pt x="1244247" y="0"/>
                </a:lnTo>
                <a:lnTo>
                  <a:pt x="1244247" y="622124"/>
                </a:lnTo>
                <a:lnTo>
                  <a:pt x="0" y="622124"/>
                </a:lnTo>
                <a:lnTo>
                  <a:pt x="0" y="0"/>
                </a:lnTo>
                <a:close/>
              </a:path>
            </a:pathLst>
          </a:custGeom>
          <a:blipFill>
            <a:blip r:embed="rId3">
              <a:extLst>
                <a:ext uri="{96DAC541-7B7A-43D3-8B79-37D633B846F1}">
                  <asvg:svgBlip xmlns:asvg="http://schemas.microsoft.com/office/drawing/2016/SVG/main" r:embed="rId4"/>
                </a:ext>
              </a:extLst>
            </a:blip>
            <a:stretch>
              <a:fillRect b="-763"/>
            </a:stretch>
          </a:blipFill>
        </p:spPr>
        <p:txBody>
          <a:bodyPr/>
          <a:lstStyle/>
          <a:p>
            <a:endParaRPr lang="en-US" sz="2400"/>
          </a:p>
        </p:txBody>
      </p:sp>
      <p:grpSp>
        <p:nvGrpSpPr>
          <p:cNvPr id="5" name="Group 5"/>
          <p:cNvGrpSpPr/>
          <p:nvPr/>
        </p:nvGrpSpPr>
        <p:grpSpPr>
          <a:xfrm>
            <a:off x="1202695" y="9113925"/>
            <a:ext cx="7072828" cy="3230475"/>
            <a:chOff x="0" y="0"/>
            <a:chExt cx="7072828" cy="3230474"/>
          </a:xfrm>
        </p:grpSpPr>
        <p:sp>
          <p:nvSpPr>
            <p:cNvPr id="6" name="Freeform 6"/>
            <p:cNvSpPr/>
            <p:nvPr/>
          </p:nvSpPr>
          <p:spPr>
            <a:xfrm>
              <a:off x="0" y="0"/>
              <a:ext cx="7072781" cy="3230475"/>
            </a:xfrm>
            <a:custGeom>
              <a:avLst/>
              <a:gdLst/>
              <a:ahLst/>
              <a:cxnLst/>
              <a:rect l="l" t="t" r="r" b="b"/>
              <a:pathLst>
                <a:path w="7072781" h="3230475">
                  <a:moveTo>
                    <a:pt x="0" y="0"/>
                  </a:moveTo>
                  <a:lnTo>
                    <a:pt x="7072781" y="0"/>
                  </a:lnTo>
                  <a:lnTo>
                    <a:pt x="7072781" y="3230475"/>
                  </a:lnTo>
                  <a:lnTo>
                    <a:pt x="0" y="3230475"/>
                  </a:lnTo>
                  <a:close/>
                </a:path>
              </a:pathLst>
            </a:custGeom>
            <a:solidFill>
              <a:srgbClr val="C7E39E"/>
            </a:solidFill>
          </p:spPr>
          <p:txBody>
            <a:bodyPr/>
            <a:lstStyle/>
            <a:p>
              <a:endParaRPr lang="en-US" sz="2400"/>
            </a:p>
          </p:txBody>
        </p:sp>
      </p:grpSp>
      <p:grpSp>
        <p:nvGrpSpPr>
          <p:cNvPr id="7" name="Group 7"/>
          <p:cNvGrpSpPr/>
          <p:nvPr/>
        </p:nvGrpSpPr>
        <p:grpSpPr>
          <a:xfrm>
            <a:off x="1209832" y="2320925"/>
            <a:ext cx="7065691" cy="6793000"/>
            <a:chOff x="0" y="0"/>
            <a:chExt cx="7065691" cy="6793001"/>
          </a:xfrm>
        </p:grpSpPr>
        <p:sp>
          <p:nvSpPr>
            <p:cNvPr id="8" name="Freeform 8"/>
            <p:cNvSpPr/>
            <p:nvPr/>
          </p:nvSpPr>
          <p:spPr>
            <a:xfrm>
              <a:off x="0" y="0"/>
              <a:ext cx="7065645" cy="6793001"/>
            </a:xfrm>
            <a:custGeom>
              <a:avLst/>
              <a:gdLst/>
              <a:ahLst/>
              <a:cxnLst/>
              <a:rect l="l" t="t" r="r" b="b"/>
              <a:pathLst>
                <a:path w="7065645" h="6793001">
                  <a:moveTo>
                    <a:pt x="0" y="0"/>
                  </a:moveTo>
                  <a:lnTo>
                    <a:pt x="7065645" y="0"/>
                  </a:lnTo>
                  <a:lnTo>
                    <a:pt x="7065645" y="6793001"/>
                  </a:lnTo>
                  <a:lnTo>
                    <a:pt x="0" y="6793001"/>
                  </a:lnTo>
                  <a:close/>
                </a:path>
              </a:pathLst>
            </a:custGeom>
            <a:solidFill>
              <a:srgbClr val="E3F1CF"/>
            </a:solidFill>
          </p:spPr>
          <p:txBody>
            <a:bodyPr/>
            <a:lstStyle/>
            <a:p>
              <a:endParaRPr lang="en-US" sz="2400"/>
            </a:p>
          </p:txBody>
        </p:sp>
      </p:grpSp>
      <p:grpSp>
        <p:nvGrpSpPr>
          <p:cNvPr id="9" name="Group 9"/>
          <p:cNvGrpSpPr/>
          <p:nvPr/>
        </p:nvGrpSpPr>
        <p:grpSpPr>
          <a:xfrm rot="5400000">
            <a:off x="1168146" y="2342129"/>
            <a:ext cx="2693045" cy="2623948"/>
            <a:chOff x="0" y="0"/>
            <a:chExt cx="2693046" cy="2623948"/>
          </a:xfrm>
        </p:grpSpPr>
        <p:sp>
          <p:nvSpPr>
            <p:cNvPr id="10" name="Freeform 10"/>
            <p:cNvSpPr/>
            <p:nvPr/>
          </p:nvSpPr>
          <p:spPr>
            <a:xfrm>
              <a:off x="0" y="0"/>
              <a:ext cx="2693035" cy="2623947"/>
            </a:xfrm>
            <a:custGeom>
              <a:avLst/>
              <a:gdLst/>
              <a:ahLst/>
              <a:cxnLst/>
              <a:rect l="l" t="t" r="r" b="b"/>
              <a:pathLst>
                <a:path w="2693035" h="2623947">
                  <a:moveTo>
                    <a:pt x="0" y="2623947"/>
                  </a:moveTo>
                  <a:lnTo>
                    <a:pt x="0" y="0"/>
                  </a:lnTo>
                  <a:lnTo>
                    <a:pt x="2693035" y="2623947"/>
                  </a:lnTo>
                  <a:close/>
                </a:path>
              </a:pathLst>
            </a:custGeom>
            <a:solidFill>
              <a:srgbClr val="D9D6DA"/>
            </a:solidFill>
          </p:spPr>
          <p:txBody>
            <a:bodyPr/>
            <a:lstStyle/>
            <a:p>
              <a:endParaRPr lang="en-US" sz="2400"/>
            </a:p>
          </p:txBody>
        </p:sp>
      </p:grpSp>
      <p:grpSp>
        <p:nvGrpSpPr>
          <p:cNvPr id="11" name="Group 11"/>
          <p:cNvGrpSpPr/>
          <p:nvPr/>
        </p:nvGrpSpPr>
        <p:grpSpPr>
          <a:xfrm rot="-2834897">
            <a:off x="1465014" y="2900560"/>
            <a:ext cx="1168401" cy="474365"/>
            <a:chOff x="0" y="0"/>
            <a:chExt cx="1168401" cy="474365"/>
          </a:xfrm>
        </p:grpSpPr>
        <p:sp>
          <p:nvSpPr>
            <p:cNvPr id="12" name="Freeform 12"/>
            <p:cNvSpPr/>
            <p:nvPr/>
          </p:nvSpPr>
          <p:spPr>
            <a:xfrm>
              <a:off x="0" y="0"/>
              <a:ext cx="1168401" cy="474365"/>
            </a:xfrm>
            <a:custGeom>
              <a:avLst/>
              <a:gdLst/>
              <a:ahLst/>
              <a:cxnLst/>
              <a:rect l="l" t="t" r="r" b="b"/>
              <a:pathLst>
                <a:path w="1168401" h="474365">
                  <a:moveTo>
                    <a:pt x="0" y="0"/>
                  </a:moveTo>
                  <a:lnTo>
                    <a:pt x="1168401" y="0"/>
                  </a:lnTo>
                  <a:lnTo>
                    <a:pt x="1168401" y="474365"/>
                  </a:lnTo>
                  <a:lnTo>
                    <a:pt x="0" y="474365"/>
                  </a:lnTo>
                  <a:close/>
                </a:path>
              </a:pathLst>
            </a:custGeom>
            <a:solidFill>
              <a:srgbClr val="000000">
                <a:alpha val="0"/>
              </a:srgbClr>
            </a:solidFill>
          </p:spPr>
          <p:txBody>
            <a:bodyPr/>
            <a:lstStyle/>
            <a:p>
              <a:endParaRPr lang="en-US" sz="2400"/>
            </a:p>
          </p:txBody>
        </p:sp>
        <p:sp>
          <p:nvSpPr>
            <p:cNvPr id="13" name="TextBox 13"/>
            <p:cNvSpPr txBox="1"/>
            <p:nvPr/>
          </p:nvSpPr>
          <p:spPr>
            <a:xfrm>
              <a:off x="0" y="-19050"/>
              <a:ext cx="1168401" cy="493415"/>
            </a:xfrm>
            <a:prstGeom prst="rect">
              <a:avLst/>
            </a:prstGeom>
          </p:spPr>
          <p:txBody>
            <a:bodyPr lIns="0" tIns="0" rIns="0" bIns="0" rtlCol="0" anchor="ctr"/>
            <a:lstStyle/>
            <a:p>
              <a:pPr>
                <a:lnSpc>
                  <a:spcPts val="3600"/>
                </a:lnSpc>
              </a:pPr>
              <a:r>
                <a:rPr lang="en-US" sz="3000" b="1">
                  <a:solidFill>
                    <a:srgbClr val="54585E"/>
                  </a:solidFill>
                  <a:latin typeface="Arimo Bold"/>
                  <a:ea typeface="Arimo Bold"/>
                  <a:cs typeface="Arimo Bold"/>
                  <a:sym typeface="Arimo Bold"/>
                </a:rPr>
                <a:t>Users</a:t>
              </a:r>
            </a:p>
          </p:txBody>
        </p:sp>
      </p:grpSp>
      <p:grpSp>
        <p:nvGrpSpPr>
          <p:cNvPr id="14" name="Group 14"/>
          <p:cNvGrpSpPr/>
          <p:nvPr/>
        </p:nvGrpSpPr>
        <p:grpSpPr>
          <a:xfrm>
            <a:off x="1740470" y="3220214"/>
            <a:ext cx="5669261" cy="686925"/>
            <a:chOff x="0" y="0"/>
            <a:chExt cx="5669261" cy="686926"/>
          </a:xfrm>
        </p:grpSpPr>
        <p:sp>
          <p:nvSpPr>
            <p:cNvPr id="15" name="Freeform 15"/>
            <p:cNvSpPr/>
            <p:nvPr/>
          </p:nvSpPr>
          <p:spPr>
            <a:xfrm>
              <a:off x="0" y="0"/>
              <a:ext cx="5669261" cy="686926"/>
            </a:xfrm>
            <a:custGeom>
              <a:avLst/>
              <a:gdLst/>
              <a:ahLst/>
              <a:cxnLst/>
              <a:rect l="l" t="t" r="r" b="b"/>
              <a:pathLst>
                <a:path w="5669261" h="686926">
                  <a:moveTo>
                    <a:pt x="0" y="0"/>
                  </a:moveTo>
                  <a:lnTo>
                    <a:pt x="5669261" y="0"/>
                  </a:lnTo>
                  <a:lnTo>
                    <a:pt x="5669261" y="686926"/>
                  </a:lnTo>
                  <a:lnTo>
                    <a:pt x="0" y="686926"/>
                  </a:lnTo>
                  <a:close/>
                </a:path>
              </a:pathLst>
            </a:custGeom>
            <a:solidFill>
              <a:srgbClr val="000000">
                <a:alpha val="0"/>
              </a:srgbClr>
            </a:solidFill>
          </p:spPr>
          <p:txBody>
            <a:bodyPr/>
            <a:lstStyle/>
            <a:p>
              <a:endParaRPr lang="en-US" sz="2400"/>
            </a:p>
          </p:txBody>
        </p:sp>
        <p:sp>
          <p:nvSpPr>
            <p:cNvPr id="16" name="TextBox 16"/>
            <p:cNvSpPr txBox="1"/>
            <p:nvPr/>
          </p:nvSpPr>
          <p:spPr>
            <a:xfrm>
              <a:off x="0" y="47625"/>
              <a:ext cx="5669261" cy="639301"/>
            </a:xfrm>
            <a:prstGeom prst="rect">
              <a:avLst/>
            </a:prstGeom>
          </p:spPr>
          <p:txBody>
            <a:bodyPr lIns="0" tIns="0" rIns="0" bIns="0" rtlCol="0" anchor="ctr"/>
            <a:lstStyle/>
            <a:p>
              <a:pPr algn="ctr">
                <a:lnSpc>
                  <a:spcPts val="3263"/>
                </a:lnSpc>
              </a:pPr>
              <a:r>
                <a:rPr lang="en-US" sz="3399" b="1">
                  <a:solidFill>
                    <a:srgbClr val="8FC73E"/>
                  </a:solidFill>
                  <a:latin typeface="Arimo Bold"/>
                  <a:ea typeface="Arimo Bold"/>
                  <a:cs typeface="Arimo Bold"/>
                  <a:sym typeface="Arimo Bold"/>
                </a:rPr>
                <a:t>Teachers</a:t>
              </a:r>
            </a:p>
          </p:txBody>
        </p:sp>
      </p:grpSp>
      <p:grpSp>
        <p:nvGrpSpPr>
          <p:cNvPr id="17" name="Group 17"/>
          <p:cNvGrpSpPr/>
          <p:nvPr/>
        </p:nvGrpSpPr>
        <p:grpSpPr>
          <a:xfrm rot="-10800000">
            <a:off x="4509003" y="8943987"/>
            <a:ext cx="575175" cy="339879"/>
            <a:chOff x="0" y="0"/>
            <a:chExt cx="575175" cy="339879"/>
          </a:xfrm>
        </p:grpSpPr>
        <p:sp>
          <p:nvSpPr>
            <p:cNvPr id="18" name="Freeform 18"/>
            <p:cNvSpPr/>
            <p:nvPr/>
          </p:nvSpPr>
          <p:spPr>
            <a:xfrm>
              <a:off x="6350" y="6350"/>
              <a:ext cx="562483" cy="327152"/>
            </a:xfrm>
            <a:custGeom>
              <a:avLst/>
              <a:gdLst/>
              <a:ahLst/>
              <a:cxnLst/>
              <a:rect l="l" t="t" r="r" b="b"/>
              <a:pathLst>
                <a:path w="562483" h="327152">
                  <a:moveTo>
                    <a:pt x="0" y="327152"/>
                  </a:moveTo>
                  <a:lnTo>
                    <a:pt x="562483" y="327152"/>
                  </a:lnTo>
                  <a:lnTo>
                    <a:pt x="281178" y="0"/>
                  </a:lnTo>
                  <a:close/>
                </a:path>
              </a:pathLst>
            </a:custGeom>
            <a:solidFill>
              <a:srgbClr val="54585E"/>
            </a:solidFill>
          </p:spPr>
          <p:txBody>
            <a:bodyPr/>
            <a:lstStyle/>
            <a:p>
              <a:endParaRPr lang="en-US" sz="2400"/>
            </a:p>
          </p:txBody>
        </p:sp>
      </p:grpSp>
      <p:sp>
        <p:nvSpPr>
          <p:cNvPr id="19" name="TextBox 19"/>
          <p:cNvSpPr txBox="1"/>
          <p:nvPr/>
        </p:nvSpPr>
        <p:spPr>
          <a:xfrm>
            <a:off x="2075624" y="4691436"/>
            <a:ext cx="5334107" cy="1357551"/>
          </a:xfrm>
          <a:prstGeom prst="rect">
            <a:avLst/>
          </a:prstGeom>
        </p:spPr>
        <p:txBody>
          <a:bodyPr lIns="0" tIns="0" rIns="0" bIns="0" rtlCol="0" anchor="t">
            <a:spAutoFit/>
          </a:bodyPr>
          <a:lstStyle/>
          <a:p>
            <a:pPr algn="ctr">
              <a:lnSpc>
                <a:spcPts val="3640"/>
              </a:lnSpc>
              <a:spcBef>
                <a:spcPct val="0"/>
              </a:spcBef>
            </a:pPr>
            <a:r>
              <a:rPr lang="en-US" sz="2600" dirty="0">
                <a:solidFill>
                  <a:srgbClr val="53585F"/>
                </a:solidFill>
                <a:latin typeface="Calibri (MS)"/>
                <a:ea typeface="Calibri (MS)"/>
                <a:cs typeface="Calibri (MS)"/>
                <a:sym typeface="Calibri (MS)"/>
              </a:rPr>
              <a:t>Comfort, mobility, intuitive height adjustability, real storage, cord-free, flexibility in teaching styles</a:t>
            </a:r>
          </a:p>
        </p:txBody>
      </p:sp>
      <p:sp>
        <p:nvSpPr>
          <p:cNvPr id="20" name="TextBox 20"/>
          <p:cNvSpPr txBox="1"/>
          <p:nvPr/>
        </p:nvSpPr>
        <p:spPr>
          <a:xfrm>
            <a:off x="2075624" y="4071677"/>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Needs &amp; Prorities</a:t>
            </a:r>
          </a:p>
        </p:txBody>
      </p:sp>
      <p:sp>
        <p:nvSpPr>
          <p:cNvPr id="21" name="TextBox 21"/>
          <p:cNvSpPr txBox="1"/>
          <p:nvPr/>
        </p:nvSpPr>
        <p:spPr>
          <a:xfrm>
            <a:off x="1740470" y="7025293"/>
            <a:ext cx="5669261" cy="1357551"/>
          </a:xfrm>
          <a:prstGeom prst="rect">
            <a:avLst/>
          </a:prstGeom>
        </p:spPr>
        <p:txBody>
          <a:bodyPr wrap="square" lIns="0" tIns="0" rIns="0" bIns="0" rtlCol="0" anchor="t">
            <a:spAutoFit/>
          </a:bodyPr>
          <a:lstStyle/>
          <a:p>
            <a:pPr algn="ctr">
              <a:lnSpc>
                <a:spcPts val="3640"/>
              </a:lnSpc>
              <a:spcBef>
                <a:spcPct val="0"/>
              </a:spcBef>
            </a:pPr>
            <a:r>
              <a:rPr lang="en-US" sz="2600" dirty="0">
                <a:solidFill>
                  <a:srgbClr val="53585F"/>
                </a:solidFill>
                <a:latin typeface="Calibri (MS)"/>
                <a:ea typeface="Calibri (MS)"/>
                <a:cs typeface="Calibri (MS)"/>
                <a:sym typeface="Calibri (MS)"/>
              </a:rPr>
              <a:t>Want tools that make teaching smoother and support how they move, engage, and connect–not just sit behind a desk.</a:t>
            </a:r>
          </a:p>
        </p:txBody>
      </p:sp>
      <p:sp>
        <p:nvSpPr>
          <p:cNvPr id="22" name="TextBox 22"/>
          <p:cNvSpPr txBox="1"/>
          <p:nvPr/>
        </p:nvSpPr>
        <p:spPr>
          <a:xfrm>
            <a:off x="2075624" y="6454196"/>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Emotional Drivers</a:t>
            </a:r>
          </a:p>
        </p:txBody>
      </p:sp>
      <p:sp>
        <p:nvSpPr>
          <p:cNvPr id="23" name="TextBox 23"/>
          <p:cNvSpPr txBox="1"/>
          <p:nvPr/>
        </p:nvSpPr>
        <p:spPr>
          <a:xfrm>
            <a:off x="2075624" y="10189578"/>
            <a:ext cx="5334107" cy="1357551"/>
          </a:xfrm>
          <a:prstGeom prst="rect">
            <a:avLst/>
          </a:prstGeom>
        </p:spPr>
        <p:txBody>
          <a:bodyPr lIns="0" tIns="0" rIns="0" bIns="0" rtlCol="0" anchor="t">
            <a:spAutoFit/>
          </a:bodyPr>
          <a:lstStyle/>
          <a:p>
            <a:pPr algn="ctr">
              <a:lnSpc>
                <a:spcPts val="3640"/>
              </a:lnSpc>
              <a:spcBef>
                <a:spcPct val="0"/>
              </a:spcBef>
            </a:pPr>
            <a:r>
              <a:rPr lang="en-US" sz="2600" dirty="0">
                <a:solidFill>
                  <a:srgbClr val="53585F"/>
                </a:solidFill>
                <a:latin typeface="Calibri (MS)"/>
                <a:ea typeface="Calibri (MS)"/>
                <a:cs typeface="Calibri (MS)"/>
                <a:sym typeface="Calibri (MS)"/>
              </a:rPr>
              <a:t>Cue’s silent pneumatic lift, magnetic podium, mobile storage, clean wire-free design</a:t>
            </a:r>
          </a:p>
        </p:txBody>
      </p:sp>
      <p:sp>
        <p:nvSpPr>
          <p:cNvPr id="24" name="TextBox 24"/>
          <p:cNvSpPr txBox="1"/>
          <p:nvPr/>
        </p:nvSpPr>
        <p:spPr>
          <a:xfrm>
            <a:off x="2049213" y="9480920"/>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What Marco Offers</a:t>
            </a:r>
          </a:p>
        </p:txBody>
      </p:sp>
      <p:grpSp>
        <p:nvGrpSpPr>
          <p:cNvPr id="25" name="Group 25"/>
          <p:cNvGrpSpPr/>
          <p:nvPr/>
        </p:nvGrpSpPr>
        <p:grpSpPr>
          <a:xfrm>
            <a:off x="8655587" y="9113925"/>
            <a:ext cx="7072828" cy="3230475"/>
            <a:chOff x="0" y="0"/>
            <a:chExt cx="7072828" cy="3230474"/>
          </a:xfrm>
        </p:grpSpPr>
        <p:sp>
          <p:nvSpPr>
            <p:cNvPr id="26" name="Freeform 26"/>
            <p:cNvSpPr/>
            <p:nvPr/>
          </p:nvSpPr>
          <p:spPr>
            <a:xfrm>
              <a:off x="0" y="0"/>
              <a:ext cx="7072781" cy="3230475"/>
            </a:xfrm>
            <a:custGeom>
              <a:avLst/>
              <a:gdLst/>
              <a:ahLst/>
              <a:cxnLst/>
              <a:rect l="l" t="t" r="r" b="b"/>
              <a:pathLst>
                <a:path w="7072781" h="3230475">
                  <a:moveTo>
                    <a:pt x="0" y="0"/>
                  </a:moveTo>
                  <a:lnTo>
                    <a:pt x="7072781" y="0"/>
                  </a:lnTo>
                  <a:lnTo>
                    <a:pt x="7072781" y="3230475"/>
                  </a:lnTo>
                  <a:lnTo>
                    <a:pt x="0" y="3230475"/>
                  </a:lnTo>
                  <a:close/>
                </a:path>
              </a:pathLst>
            </a:custGeom>
            <a:solidFill>
              <a:srgbClr val="C7E39E"/>
            </a:solidFill>
          </p:spPr>
          <p:txBody>
            <a:bodyPr/>
            <a:lstStyle/>
            <a:p>
              <a:endParaRPr lang="en-US" sz="2400"/>
            </a:p>
          </p:txBody>
        </p:sp>
      </p:grpSp>
      <p:grpSp>
        <p:nvGrpSpPr>
          <p:cNvPr id="27" name="Group 27"/>
          <p:cNvGrpSpPr/>
          <p:nvPr/>
        </p:nvGrpSpPr>
        <p:grpSpPr>
          <a:xfrm>
            <a:off x="8662723" y="2320925"/>
            <a:ext cx="7065691" cy="6793000"/>
            <a:chOff x="0" y="0"/>
            <a:chExt cx="7065691" cy="6793001"/>
          </a:xfrm>
        </p:grpSpPr>
        <p:sp>
          <p:nvSpPr>
            <p:cNvPr id="28" name="Freeform 28"/>
            <p:cNvSpPr/>
            <p:nvPr/>
          </p:nvSpPr>
          <p:spPr>
            <a:xfrm>
              <a:off x="0" y="0"/>
              <a:ext cx="7065645" cy="6793001"/>
            </a:xfrm>
            <a:custGeom>
              <a:avLst/>
              <a:gdLst/>
              <a:ahLst/>
              <a:cxnLst/>
              <a:rect l="l" t="t" r="r" b="b"/>
              <a:pathLst>
                <a:path w="7065645" h="6793001">
                  <a:moveTo>
                    <a:pt x="0" y="0"/>
                  </a:moveTo>
                  <a:lnTo>
                    <a:pt x="7065645" y="0"/>
                  </a:lnTo>
                  <a:lnTo>
                    <a:pt x="7065645" y="6793001"/>
                  </a:lnTo>
                  <a:lnTo>
                    <a:pt x="0" y="6793001"/>
                  </a:lnTo>
                  <a:close/>
                </a:path>
              </a:pathLst>
            </a:custGeom>
            <a:solidFill>
              <a:srgbClr val="E3F1CF"/>
            </a:solidFill>
          </p:spPr>
          <p:txBody>
            <a:bodyPr/>
            <a:lstStyle/>
            <a:p>
              <a:endParaRPr lang="en-US" sz="2400"/>
            </a:p>
          </p:txBody>
        </p:sp>
      </p:grpSp>
      <p:grpSp>
        <p:nvGrpSpPr>
          <p:cNvPr id="29" name="Group 29"/>
          <p:cNvGrpSpPr/>
          <p:nvPr/>
        </p:nvGrpSpPr>
        <p:grpSpPr>
          <a:xfrm rot="5400000">
            <a:off x="8621038" y="2342129"/>
            <a:ext cx="2693045" cy="2623948"/>
            <a:chOff x="0" y="0"/>
            <a:chExt cx="2693046" cy="2623948"/>
          </a:xfrm>
        </p:grpSpPr>
        <p:sp>
          <p:nvSpPr>
            <p:cNvPr id="30" name="Freeform 30"/>
            <p:cNvSpPr/>
            <p:nvPr/>
          </p:nvSpPr>
          <p:spPr>
            <a:xfrm>
              <a:off x="0" y="0"/>
              <a:ext cx="2693035" cy="2623947"/>
            </a:xfrm>
            <a:custGeom>
              <a:avLst/>
              <a:gdLst/>
              <a:ahLst/>
              <a:cxnLst/>
              <a:rect l="l" t="t" r="r" b="b"/>
              <a:pathLst>
                <a:path w="2693035" h="2623947">
                  <a:moveTo>
                    <a:pt x="0" y="2623947"/>
                  </a:moveTo>
                  <a:lnTo>
                    <a:pt x="0" y="0"/>
                  </a:lnTo>
                  <a:lnTo>
                    <a:pt x="2693035" y="2623947"/>
                  </a:lnTo>
                  <a:close/>
                </a:path>
              </a:pathLst>
            </a:custGeom>
            <a:solidFill>
              <a:srgbClr val="D9D6DA"/>
            </a:solidFill>
          </p:spPr>
          <p:txBody>
            <a:bodyPr/>
            <a:lstStyle/>
            <a:p>
              <a:endParaRPr lang="en-US" sz="2400"/>
            </a:p>
          </p:txBody>
        </p:sp>
      </p:grpSp>
      <p:grpSp>
        <p:nvGrpSpPr>
          <p:cNvPr id="31" name="Group 31"/>
          <p:cNvGrpSpPr/>
          <p:nvPr/>
        </p:nvGrpSpPr>
        <p:grpSpPr>
          <a:xfrm rot="-10800000">
            <a:off x="11961894" y="8943987"/>
            <a:ext cx="575175" cy="339879"/>
            <a:chOff x="0" y="0"/>
            <a:chExt cx="575175" cy="339879"/>
          </a:xfrm>
        </p:grpSpPr>
        <p:sp>
          <p:nvSpPr>
            <p:cNvPr id="32" name="Freeform 32"/>
            <p:cNvSpPr/>
            <p:nvPr/>
          </p:nvSpPr>
          <p:spPr>
            <a:xfrm>
              <a:off x="6350" y="6350"/>
              <a:ext cx="562483" cy="327152"/>
            </a:xfrm>
            <a:custGeom>
              <a:avLst/>
              <a:gdLst/>
              <a:ahLst/>
              <a:cxnLst/>
              <a:rect l="l" t="t" r="r" b="b"/>
              <a:pathLst>
                <a:path w="562483" h="327152">
                  <a:moveTo>
                    <a:pt x="0" y="327152"/>
                  </a:moveTo>
                  <a:lnTo>
                    <a:pt x="562483" y="327152"/>
                  </a:lnTo>
                  <a:lnTo>
                    <a:pt x="281178" y="0"/>
                  </a:lnTo>
                  <a:close/>
                </a:path>
              </a:pathLst>
            </a:custGeom>
            <a:solidFill>
              <a:srgbClr val="54585E"/>
            </a:solidFill>
          </p:spPr>
          <p:txBody>
            <a:bodyPr/>
            <a:lstStyle/>
            <a:p>
              <a:endParaRPr lang="en-US" sz="2400"/>
            </a:p>
          </p:txBody>
        </p:sp>
      </p:grpSp>
      <p:sp>
        <p:nvSpPr>
          <p:cNvPr id="33" name="TextBox 33"/>
          <p:cNvSpPr txBox="1"/>
          <p:nvPr/>
        </p:nvSpPr>
        <p:spPr>
          <a:xfrm>
            <a:off x="9528515" y="4691437"/>
            <a:ext cx="5334107" cy="1357551"/>
          </a:xfrm>
          <a:prstGeom prst="rect">
            <a:avLst/>
          </a:prstGeom>
        </p:spPr>
        <p:txBody>
          <a:bodyPr lIns="0" tIns="0" rIns="0" bIns="0" rtlCol="0" anchor="t">
            <a:spAutoFit/>
          </a:bodyPr>
          <a:lstStyle/>
          <a:p>
            <a:pPr algn="ctr">
              <a:lnSpc>
                <a:spcPts val="3640"/>
              </a:lnSpc>
              <a:spcBef>
                <a:spcPct val="0"/>
              </a:spcBef>
            </a:pPr>
            <a:r>
              <a:rPr lang="en-US" sz="2800" dirty="0"/>
              <a:t>Clean aesthetic, ADA compliance, ergonomics, easy specification, and clean installs.</a:t>
            </a:r>
            <a:endParaRPr lang="en-US" sz="2600" dirty="0">
              <a:solidFill>
                <a:srgbClr val="53585F"/>
              </a:solidFill>
              <a:latin typeface="Calibri (MS)"/>
              <a:ea typeface="Calibri (MS)"/>
              <a:cs typeface="Calibri (MS)"/>
              <a:sym typeface="Calibri (MS)"/>
            </a:endParaRPr>
          </a:p>
        </p:txBody>
      </p:sp>
      <p:sp>
        <p:nvSpPr>
          <p:cNvPr id="34" name="TextBox 34"/>
          <p:cNvSpPr txBox="1"/>
          <p:nvPr/>
        </p:nvSpPr>
        <p:spPr>
          <a:xfrm>
            <a:off x="9528515" y="4071677"/>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Needs &amp; Prorities</a:t>
            </a:r>
          </a:p>
        </p:txBody>
      </p:sp>
      <p:sp>
        <p:nvSpPr>
          <p:cNvPr id="35" name="TextBox 35"/>
          <p:cNvSpPr txBox="1"/>
          <p:nvPr/>
        </p:nvSpPr>
        <p:spPr>
          <a:xfrm>
            <a:off x="9528515" y="7077641"/>
            <a:ext cx="5334107" cy="895886"/>
          </a:xfrm>
          <a:prstGeom prst="rect">
            <a:avLst/>
          </a:prstGeom>
        </p:spPr>
        <p:txBody>
          <a:bodyPr lIns="0" tIns="0" rIns="0" bIns="0" rtlCol="0" anchor="t">
            <a:spAutoFit/>
          </a:bodyPr>
          <a:lstStyle/>
          <a:p>
            <a:pPr algn="ctr">
              <a:lnSpc>
                <a:spcPts val="3640"/>
              </a:lnSpc>
              <a:spcBef>
                <a:spcPct val="0"/>
              </a:spcBef>
            </a:pPr>
            <a:r>
              <a:rPr lang="en-US" sz="2600">
                <a:solidFill>
                  <a:srgbClr val="53585F"/>
                </a:solidFill>
                <a:latin typeface="Calibri (MS)"/>
                <a:ea typeface="Calibri (MS)"/>
                <a:cs typeface="Calibri (MS)"/>
                <a:sym typeface="Calibri (MS)"/>
              </a:rPr>
              <a:t>Wants to design spaces that are healthy, beautiful, and adaptable</a:t>
            </a:r>
          </a:p>
        </p:txBody>
      </p:sp>
      <p:sp>
        <p:nvSpPr>
          <p:cNvPr id="36" name="TextBox 36"/>
          <p:cNvSpPr txBox="1"/>
          <p:nvPr/>
        </p:nvSpPr>
        <p:spPr>
          <a:xfrm>
            <a:off x="9528515" y="6454196"/>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Emotional Drivers</a:t>
            </a:r>
          </a:p>
        </p:txBody>
      </p:sp>
      <p:sp>
        <p:nvSpPr>
          <p:cNvPr id="37" name="TextBox 37"/>
          <p:cNvSpPr txBox="1"/>
          <p:nvPr/>
        </p:nvSpPr>
        <p:spPr>
          <a:xfrm>
            <a:off x="9528515" y="10189578"/>
            <a:ext cx="5334107" cy="1357551"/>
          </a:xfrm>
          <a:prstGeom prst="rect">
            <a:avLst/>
          </a:prstGeom>
        </p:spPr>
        <p:txBody>
          <a:bodyPr lIns="0" tIns="0" rIns="0" bIns="0" rtlCol="0" anchor="t">
            <a:spAutoFit/>
          </a:bodyPr>
          <a:lstStyle/>
          <a:p>
            <a:pPr algn="ctr">
              <a:lnSpc>
                <a:spcPts val="3640"/>
              </a:lnSpc>
              <a:spcBef>
                <a:spcPct val="0"/>
              </a:spcBef>
            </a:pPr>
            <a:r>
              <a:rPr lang="en-US" sz="2600" dirty="0">
                <a:solidFill>
                  <a:srgbClr val="53585F"/>
                </a:solidFill>
                <a:latin typeface="Calibri (MS)"/>
                <a:ea typeface="Calibri (MS)"/>
                <a:cs typeface="Calibri (MS)"/>
                <a:sym typeface="Calibri (MS)"/>
              </a:rPr>
              <a:t>Multiple laminates/finishes, GREENGUARD Gold, </a:t>
            </a:r>
            <a:r>
              <a:rPr lang="en-US" sz="2800" dirty="0"/>
              <a:t>CET-ready specs, </a:t>
            </a:r>
            <a:r>
              <a:rPr lang="en-US" sz="2600" dirty="0">
                <a:solidFill>
                  <a:srgbClr val="53585F"/>
                </a:solidFill>
                <a:latin typeface="Calibri (MS)"/>
                <a:ea typeface="Calibri (MS)"/>
                <a:cs typeface="Calibri (MS)"/>
                <a:sym typeface="Calibri (MS)"/>
              </a:rPr>
              <a:t>ADA range, sleek industrial frame</a:t>
            </a:r>
          </a:p>
        </p:txBody>
      </p:sp>
      <p:sp>
        <p:nvSpPr>
          <p:cNvPr id="38" name="TextBox 38"/>
          <p:cNvSpPr txBox="1"/>
          <p:nvPr/>
        </p:nvSpPr>
        <p:spPr>
          <a:xfrm>
            <a:off x="9502104" y="9480920"/>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What Marco Offers</a:t>
            </a:r>
          </a:p>
        </p:txBody>
      </p:sp>
      <p:grpSp>
        <p:nvGrpSpPr>
          <p:cNvPr id="39" name="Group 39"/>
          <p:cNvGrpSpPr/>
          <p:nvPr/>
        </p:nvGrpSpPr>
        <p:grpSpPr>
          <a:xfrm>
            <a:off x="16108478" y="9113925"/>
            <a:ext cx="7072828" cy="3230475"/>
            <a:chOff x="0" y="0"/>
            <a:chExt cx="7072828" cy="3230474"/>
          </a:xfrm>
        </p:grpSpPr>
        <p:sp>
          <p:nvSpPr>
            <p:cNvPr id="40" name="Freeform 40"/>
            <p:cNvSpPr/>
            <p:nvPr/>
          </p:nvSpPr>
          <p:spPr>
            <a:xfrm>
              <a:off x="0" y="0"/>
              <a:ext cx="7072781" cy="3230475"/>
            </a:xfrm>
            <a:custGeom>
              <a:avLst/>
              <a:gdLst/>
              <a:ahLst/>
              <a:cxnLst/>
              <a:rect l="l" t="t" r="r" b="b"/>
              <a:pathLst>
                <a:path w="7072781" h="3230475">
                  <a:moveTo>
                    <a:pt x="0" y="0"/>
                  </a:moveTo>
                  <a:lnTo>
                    <a:pt x="7072781" y="0"/>
                  </a:lnTo>
                  <a:lnTo>
                    <a:pt x="7072781" y="3230475"/>
                  </a:lnTo>
                  <a:lnTo>
                    <a:pt x="0" y="3230475"/>
                  </a:lnTo>
                  <a:close/>
                </a:path>
              </a:pathLst>
            </a:custGeom>
            <a:solidFill>
              <a:srgbClr val="C7E39E"/>
            </a:solidFill>
          </p:spPr>
          <p:txBody>
            <a:bodyPr/>
            <a:lstStyle/>
            <a:p>
              <a:endParaRPr lang="en-US" sz="2400"/>
            </a:p>
          </p:txBody>
        </p:sp>
      </p:grpSp>
      <p:grpSp>
        <p:nvGrpSpPr>
          <p:cNvPr id="41" name="Group 41"/>
          <p:cNvGrpSpPr/>
          <p:nvPr/>
        </p:nvGrpSpPr>
        <p:grpSpPr>
          <a:xfrm>
            <a:off x="16115615" y="2320925"/>
            <a:ext cx="7065691" cy="6793000"/>
            <a:chOff x="0" y="0"/>
            <a:chExt cx="7065691" cy="6793001"/>
          </a:xfrm>
        </p:grpSpPr>
        <p:sp>
          <p:nvSpPr>
            <p:cNvPr id="42" name="Freeform 42"/>
            <p:cNvSpPr/>
            <p:nvPr/>
          </p:nvSpPr>
          <p:spPr>
            <a:xfrm>
              <a:off x="0" y="0"/>
              <a:ext cx="7065645" cy="6793001"/>
            </a:xfrm>
            <a:custGeom>
              <a:avLst/>
              <a:gdLst/>
              <a:ahLst/>
              <a:cxnLst/>
              <a:rect l="l" t="t" r="r" b="b"/>
              <a:pathLst>
                <a:path w="7065645" h="6793001">
                  <a:moveTo>
                    <a:pt x="0" y="0"/>
                  </a:moveTo>
                  <a:lnTo>
                    <a:pt x="7065645" y="0"/>
                  </a:lnTo>
                  <a:lnTo>
                    <a:pt x="7065645" y="6793001"/>
                  </a:lnTo>
                  <a:lnTo>
                    <a:pt x="0" y="6793001"/>
                  </a:lnTo>
                  <a:close/>
                </a:path>
              </a:pathLst>
            </a:custGeom>
            <a:solidFill>
              <a:srgbClr val="E3F1CF"/>
            </a:solidFill>
          </p:spPr>
          <p:txBody>
            <a:bodyPr/>
            <a:lstStyle/>
            <a:p>
              <a:endParaRPr lang="en-US" sz="2400"/>
            </a:p>
          </p:txBody>
        </p:sp>
      </p:grpSp>
      <p:grpSp>
        <p:nvGrpSpPr>
          <p:cNvPr id="43" name="Group 43"/>
          <p:cNvGrpSpPr/>
          <p:nvPr/>
        </p:nvGrpSpPr>
        <p:grpSpPr>
          <a:xfrm rot="5400000">
            <a:off x="16073928" y="2342129"/>
            <a:ext cx="2693045" cy="2623948"/>
            <a:chOff x="0" y="0"/>
            <a:chExt cx="2693046" cy="2623948"/>
          </a:xfrm>
        </p:grpSpPr>
        <p:sp>
          <p:nvSpPr>
            <p:cNvPr id="44" name="Freeform 44"/>
            <p:cNvSpPr/>
            <p:nvPr/>
          </p:nvSpPr>
          <p:spPr>
            <a:xfrm>
              <a:off x="0" y="0"/>
              <a:ext cx="2693035" cy="2623947"/>
            </a:xfrm>
            <a:custGeom>
              <a:avLst/>
              <a:gdLst/>
              <a:ahLst/>
              <a:cxnLst/>
              <a:rect l="l" t="t" r="r" b="b"/>
              <a:pathLst>
                <a:path w="2693035" h="2623947">
                  <a:moveTo>
                    <a:pt x="0" y="2623947"/>
                  </a:moveTo>
                  <a:lnTo>
                    <a:pt x="0" y="0"/>
                  </a:lnTo>
                  <a:lnTo>
                    <a:pt x="2693035" y="2623947"/>
                  </a:lnTo>
                  <a:close/>
                </a:path>
              </a:pathLst>
            </a:custGeom>
            <a:solidFill>
              <a:srgbClr val="D9D6DA"/>
            </a:solidFill>
          </p:spPr>
          <p:txBody>
            <a:bodyPr/>
            <a:lstStyle/>
            <a:p>
              <a:endParaRPr lang="en-US" sz="2400"/>
            </a:p>
          </p:txBody>
        </p:sp>
      </p:grpSp>
      <p:grpSp>
        <p:nvGrpSpPr>
          <p:cNvPr id="45" name="Group 45"/>
          <p:cNvGrpSpPr/>
          <p:nvPr/>
        </p:nvGrpSpPr>
        <p:grpSpPr>
          <a:xfrm rot="-10800000">
            <a:off x="19414786" y="8943987"/>
            <a:ext cx="575175" cy="339879"/>
            <a:chOff x="0" y="0"/>
            <a:chExt cx="575175" cy="339879"/>
          </a:xfrm>
        </p:grpSpPr>
        <p:sp>
          <p:nvSpPr>
            <p:cNvPr id="46" name="Freeform 46"/>
            <p:cNvSpPr/>
            <p:nvPr/>
          </p:nvSpPr>
          <p:spPr>
            <a:xfrm>
              <a:off x="6350" y="6350"/>
              <a:ext cx="562483" cy="327152"/>
            </a:xfrm>
            <a:custGeom>
              <a:avLst/>
              <a:gdLst/>
              <a:ahLst/>
              <a:cxnLst/>
              <a:rect l="l" t="t" r="r" b="b"/>
              <a:pathLst>
                <a:path w="562483" h="327152">
                  <a:moveTo>
                    <a:pt x="0" y="327152"/>
                  </a:moveTo>
                  <a:lnTo>
                    <a:pt x="562483" y="327152"/>
                  </a:lnTo>
                  <a:lnTo>
                    <a:pt x="281178" y="0"/>
                  </a:lnTo>
                  <a:close/>
                </a:path>
              </a:pathLst>
            </a:custGeom>
            <a:solidFill>
              <a:srgbClr val="54585E"/>
            </a:solidFill>
          </p:spPr>
          <p:txBody>
            <a:bodyPr/>
            <a:lstStyle/>
            <a:p>
              <a:endParaRPr lang="en-US" sz="2400"/>
            </a:p>
          </p:txBody>
        </p:sp>
      </p:grpSp>
      <p:sp>
        <p:nvSpPr>
          <p:cNvPr id="47" name="TextBox 47"/>
          <p:cNvSpPr txBox="1"/>
          <p:nvPr/>
        </p:nvSpPr>
        <p:spPr>
          <a:xfrm>
            <a:off x="16981407" y="4691437"/>
            <a:ext cx="5334107" cy="1357551"/>
          </a:xfrm>
          <a:prstGeom prst="rect">
            <a:avLst/>
          </a:prstGeom>
        </p:spPr>
        <p:txBody>
          <a:bodyPr lIns="0" tIns="0" rIns="0" bIns="0" rtlCol="0" anchor="t">
            <a:spAutoFit/>
          </a:bodyPr>
          <a:lstStyle/>
          <a:p>
            <a:pPr algn="ctr">
              <a:lnSpc>
                <a:spcPts val="3640"/>
              </a:lnSpc>
              <a:spcBef>
                <a:spcPct val="0"/>
              </a:spcBef>
            </a:pPr>
            <a:r>
              <a:rPr lang="en-US" sz="2600">
                <a:latin typeface="Calibri (MS)"/>
                <a:ea typeface="Calibri (MS)"/>
                <a:cs typeface="Calibri (MS)"/>
                <a:sym typeface="Calibri (MS)"/>
              </a:rPr>
              <a:t>Good margins, fast lead times, exclusive product options, ease of fulfillment</a:t>
            </a:r>
          </a:p>
        </p:txBody>
      </p:sp>
      <p:sp>
        <p:nvSpPr>
          <p:cNvPr id="48" name="TextBox 48"/>
          <p:cNvSpPr txBox="1"/>
          <p:nvPr/>
        </p:nvSpPr>
        <p:spPr>
          <a:xfrm>
            <a:off x="16981407" y="4071677"/>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Needs &amp; Prorities</a:t>
            </a:r>
          </a:p>
        </p:txBody>
      </p:sp>
      <p:sp>
        <p:nvSpPr>
          <p:cNvPr id="49" name="TextBox 49"/>
          <p:cNvSpPr txBox="1"/>
          <p:nvPr/>
        </p:nvSpPr>
        <p:spPr>
          <a:xfrm>
            <a:off x="16981407" y="7077640"/>
            <a:ext cx="5334107" cy="1357551"/>
          </a:xfrm>
          <a:prstGeom prst="rect">
            <a:avLst/>
          </a:prstGeom>
        </p:spPr>
        <p:txBody>
          <a:bodyPr lIns="0" tIns="0" rIns="0" bIns="0" rtlCol="0" anchor="t">
            <a:spAutoFit/>
          </a:bodyPr>
          <a:lstStyle/>
          <a:p>
            <a:pPr algn="ctr">
              <a:lnSpc>
                <a:spcPts val="3640"/>
              </a:lnSpc>
              <a:spcBef>
                <a:spcPct val="0"/>
              </a:spcBef>
            </a:pPr>
            <a:r>
              <a:rPr lang="en-US" sz="2600">
                <a:latin typeface="Calibri (MS)"/>
                <a:ea typeface="Calibri (MS)"/>
                <a:cs typeface="Calibri (MS)"/>
                <a:sym typeface="Calibri (MS)"/>
              </a:rPr>
              <a:t>Wants to win bids with confidence, reduce logistical pain, and be seen as a trusted advisor</a:t>
            </a:r>
          </a:p>
        </p:txBody>
      </p:sp>
      <p:sp>
        <p:nvSpPr>
          <p:cNvPr id="50" name="TextBox 50"/>
          <p:cNvSpPr txBox="1"/>
          <p:nvPr/>
        </p:nvSpPr>
        <p:spPr>
          <a:xfrm>
            <a:off x="16981407" y="6454196"/>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Emotional Drivers</a:t>
            </a:r>
          </a:p>
        </p:txBody>
      </p:sp>
      <p:sp>
        <p:nvSpPr>
          <p:cNvPr id="51" name="TextBox 51"/>
          <p:cNvSpPr txBox="1"/>
          <p:nvPr/>
        </p:nvSpPr>
        <p:spPr>
          <a:xfrm>
            <a:off x="16981407" y="10189578"/>
            <a:ext cx="5334107" cy="1357551"/>
          </a:xfrm>
          <a:prstGeom prst="rect">
            <a:avLst/>
          </a:prstGeom>
        </p:spPr>
        <p:txBody>
          <a:bodyPr lIns="0" tIns="0" rIns="0" bIns="0" rtlCol="0" anchor="t">
            <a:spAutoFit/>
          </a:bodyPr>
          <a:lstStyle/>
          <a:p>
            <a:pPr algn="ctr">
              <a:lnSpc>
                <a:spcPts val="3640"/>
              </a:lnSpc>
              <a:spcBef>
                <a:spcPct val="0"/>
              </a:spcBef>
            </a:pPr>
            <a:r>
              <a:rPr lang="en-US" sz="2600">
                <a:latin typeface="Calibri (MS)"/>
                <a:ea typeface="Calibri (MS)"/>
                <a:cs typeface="Calibri (MS)"/>
                <a:sym typeface="Calibri (MS)"/>
              </a:rPr>
              <a:t>Differentiated product, dealer-friendly price strategy, easy to do business with, high reliability</a:t>
            </a:r>
          </a:p>
        </p:txBody>
      </p:sp>
      <p:sp>
        <p:nvSpPr>
          <p:cNvPr id="52" name="TextBox 52"/>
          <p:cNvSpPr txBox="1"/>
          <p:nvPr/>
        </p:nvSpPr>
        <p:spPr>
          <a:xfrm>
            <a:off x="16954996" y="9480920"/>
            <a:ext cx="5334107" cy="434221"/>
          </a:xfrm>
          <a:prstGeom prst="rect">
            <a:avLst/>
          </a:prstGeom>
        </p:spPr>
        <p:txBody>
          <a:bodyPr lIns="0" tIns="0" rIns="0" bIns="0" rtlCol="0" anchor="t">
            <a:spAutoFit/>
          </a:bodyPr>
          <a:lstStyle/>
          <a:p>
            <a:pPr algn="ctr">
              <a:lnSpc>
                <a:spcPts val="3640"/>
              </a:lnSpc>
              <a:spcBef>
                <a:spcPct val="0"/>
              </a:spcBef>
            </a:pPr>
            <a:r>
              <a:rPr lang="en-US" sz="2600" b="1">
                <a:solidFill>
                  <a:srgbClr val="53585F"/>
                </a:solidFill>
                <a:latin typeface="Calibri (MS) Bold"/>
                <a:ea typeface="Calibri (MS) Bold"/>
                <a:cs typeface="Calibri (MS) Bold"/>
                <a:sym typeface="Calibri (MS) Bold"/>
              </a:rPr>
              <a:t>What Marco Offers</a:t>
            </a:r>
          </a:p>
        </p:txBody>
      </p:sp>
      <p:grpSp>
        <p:nvGrpSpPr>
          <p:cNvPr id="53" name="Group 53"/>
          <p:cNvGrpSpPr/>
          <p:nvPr/>
        </p:nvGrpSpPr>
        <p:grpSpPr>
          <a:xfrm rot="-2834897">
            <a:off x="8531490" y="2862771"/>
            <a:ext cx="2174901" cy="613284"/>
            <a:chOff x="0" y="0"/>
            <a:chExt cx="1766546" cy="498135"/>
          </a:xfrm>
        </p:grpSpPr>
        <p:sp>
          <p:nvSpPr>
            <p:cNvPr id="54" name="Freeform 54"/>
            <p:cNvSpPr/>
            <p:nvPr/>
          </p:nvSpPr>
          <p:spPr>
            <a:xfrm>
              <a:off x="0" y="0"/>
              <a:ext cx="1766546" cy="498135"/>
            </a:xfrm>
            <a:custGeom>
              <a:avLst/>
              <a:gdLst/>
              <a:ahLst/>
              <a:cxnLst/>
              <a:rect l="l" t="t" r="r" b="b"/>
              <a:pathLst>
                <a:path w="1766546" h="498135">
                  <a:moveTo>
                    <a:pt x="0" y="0"/>
                  </a:moveTo>
                  <a:lnTo>
                    <a:pt x="1766546" y="0"/>
                  </a:lnTo>
                  <a:lnTo>
                    <a:pt x="1766546" y="498135"/>
                  </a:lnTo>
                  <a:lnTo>
                    <a:pt x="0" y="498135"/>
                  </a:lnTo>
                  <a:close/>
                </a:path>
              </a:pathLst>
            </a:custGeom>
            <a:solidFill>
              <a:srgbClr val="000000">
                <a:alpha val="0"/>
              </a:srgbClr>
            </a:solidFill>
          </p:spPr>
          <p:txBody>
            <a:bodyPr/>
            <a:lstStyle/>
            <a:p>
              <a:endParaRPr lang="en-US" sz="2400"/>
            </a:p>
          </p:txBody>
        </p:sp>
        <p:sp>
          <p:nvSpPr>
            <p:cNvPr id="55" name="TextBox 55"/>
            <p:cNvSpPr txBox="1"/>
            <p:nvPr/>
          </p:nvSpPr>
          <p:spPr>
            <a:xfrm>
              <a:off x="0" y="-19050"/>
              <a:ext cx="1766546" cy="517185"/>
            </a:xfrm>
            <a:prstGeom prst="rect">
              <a:avLst/>
            </a:prstGeom>
          </p:spPr>
          <p:txBody>
            <a:bodyPr lIns="0" tIns="0" rIns="0" bIns="0" rtlCol="0" anchor="ctr"/>
            <a:lstStyle/>
            <a:p>
              <a:pPr>
                <a:lnSpc>
                  <a:spcPts val="3600"/>
                </a:lnSpc>
              </a:pPr>
              <a:r>
                <a:rPr lang="en-US" sz="3000" b="1">
                  <a:solidFill>
                    <a:srgbClr val="54585E"/>
                  </a:solidFill>
                  <a:latin typeface="Arimo Bold"/>
                  <a:ea typeface="Arimo Bold"/>
                  <a:cs typeface="Arimo Bold"/>
                  <a:sym typeface="Arimo Bold"/>
                </a:rPr>
                <a:t>Specifiers</a:t>
              </a:r>
            </a:p>
          </p:txBody>
        </p:sp>
      </p:grpSp>
      <p:grpSp>
        <p:nvGrpSpPr>
          <p:cNvPr id="56" name="Group 56"/>
          <p:cNvGrpSpPr/>
          <p:nvPr/>
        </p:nvGrpSpPr>
        <p:grpSpPr>
          <a:xfrm rot="-2834897">
            <a:off x="16084137" y="2903615"/>
            <a:ext cx="1794539" cy="474365"/>
            <a:chOff x="0" y="0"/>
            <a:chExt cx="1794539" cy="474365"/>
          </a:xfrm>
        </p:grpSpPr>
        <p:sp>
          <p:nvSpPr>
            <p:cNvPr id="57" name="Freeform 57"/>
            <p:cNvSpPr/>
            <p:nvPr/>
          </p:nvSpPr>
          <p:spPr>
            <a:xfrm>
              <a:off x="0" y="0"/>
              <a:ext cx="1794539" cy="474365"/>
            </a:xfrm>
            <a:custGeom>
              <a:avLst/>
              <a:gdLst/>
              <a:ahLst/>
              <a:cxnLst/>
              <a:rect l="l" t="t" r="r" b="b"/>
              <a:pathLst>
                <a:path w="1794539" h="474365">
                  <a:moveTo>
                    <a:pt x="0" y="0"/>
                  </a:moveTo>
                  <a:lnTo>
                    <a:pt x="1794539" y="0"/>
                  </a:lnTo>
                  <a:lnTo>
                    <a:pt x="1794539" y="474365"/>
                  </a:lnTo>
                  <a:lnTo>
                    <a:pt x="0" y="474365"/>
                  </a:lnTo>
                  <a:close/>
                </a:path>
              </a:pathLst>
            </a:custGeom>
            <a:solidFill>
              <a:srgbClr val="000000">
                <a:alpha val="0"/>
              </a:srgbClr>
            </a:solidFill>
          </p:spPr>
          <p:txBody>
            <a:bodyPr/>
            <a:lstStyle/>
            <a:p>
              <a:endParaRPr lang="en-US" sz="2400"/>
            </a:p>
          </p:txBody>
        </p:sp>
        <p:sp>
          <p:nvSpPr>
            <p:cNvPr id="58" name="TextBox 58"/>
            <p:cNvSpPr txBox="1"/>
            <p:nvPr/>
          </p:nvSpPr>
          <p:spPr>
            <a:xfrm>
              <a:off x="0" y="-19050"/>
              <a:ext cx="1794539" cy="493415"/>
            </a:xfrm>
            <a:prstGeom prst="rect">
              <a:avLst/>
            </a:prstGeom>
          </p:spPr>
          <p:txBody>
            <a:bodyPr lIns="0" tIns="0" rIns="0" bIns="0" rtlCol="0" anchor="ctr"/>
            <a:lstStyle/>
            <a:p>
              <a:pPr>
                <a:lnSpc>
                  <a:spcPts val="3600"/>
                </a:lnSpc>
              </a:pPr>
              <a:r>
                <a:rPr lang="en-US" sz="3000" b="1">
                  <a:solidFill>
                    <a:srgbClr val="54585E"/>
                  </a:solidFill>
                  <a:latin typeface="Arimo Bold"/>
                  <a:ea typeface="Arimo Bold"/>
                  <a:cs typeface="Arimo Bold"/>
                  <a:sym typeface="Arimo Bold"/>
                </a:rPr>
                <a:t>Channels</a:t>
              </a:r>
            </a:p>
          </p:txBody>
        </p:sp>
      </p:grpSp>
      <p:grpSp>
        <p:nvGrpSpPr>
          <p:cNvPr id="59" name="Group 59"/>
          <p:cNvGrpSpPr/>
          <p:nvPr/>
        </p:nvGrpSpPr>
        <p:grpSpPr>
          <a:xfrm>
            <a:off x="9502104" y="3220214"/>
            <a:ext cx="5669261" cy="686925"/>
            <a:chOff x="0" y="0"/>
            <a:chExt cx="5669261" cy="686926"/>
          </a:xfrm>
        </p:grpSpPr>
        <p:sp>
          <p:nvSpPr>
            <p:cNvPr id="60" name="Freeform 60"/>
            <p:cNvSpPr/>
            <p:nvPr/>
          </p:nvSpPr>
          <p:spPr>
            <a:xfrm>
              <a:off x="0" y="0"/>
              <a:ext cx="5669261" cy="686926"/>
            </a:xfrm>
            <a:custGeom>
              <a:avLst/>
              <a:gdLst/>
              <a:ahLst/>
              <a:cxnLst/>
              <a:rect l="l" t="t" r="r" b="b"/>
              <a:pathLst>
                <a:path w="5669261" h="686926">
                  <a:moveTo>
                    <a:pt x="0" y="0"/>
                  </a:moveTo>
                  <a:lnTo>
                    <a:pt x="5669261" y="0"/>
                  </a:lnTo>
                  <a:lnTo>
                    <a:pt x="5669261" y="686926"/>
                  </a:lnTo>
                  <a:lnTo>
                    <a:pt x="0" y="686926"/>
                  </a:lnTo>
                  <a:close/>
                </a:path>
              </a:pathLst>
            </a:custGeom>
            <a:solidFill>
              <a:srgbClr val="000000">
                <a:alpha val="0"/>
              </a:srgbClr>
            </a:solidFill>
          </p:spPr>
          <p:txBody>
            <a:bodyPr/>
            <a:lstStyle/>
            <a:p>
              <a:endParaRPr lang="en-US" sz="2400"/>
            </a:p>
          </p:txBody>
        </p:sp>
        <p:sp>
          <p:nvSpPr>
            <p:cNvPr id="61" name="TextBox 61"/>
            <p:cNvSpPr txBox="1"/>
            <p:nvPr/>
          </p:nvSpPr>
          <p:spPr>
            <a:xfrm>
              <a:off x="0" y="47625"/>
              <a:ext cx="5669261" cy="639301"/>
            </a:xfrm>
            <a:prstGeom prst="rect">
              <a:avLst/>
            </a:prstGeom>
          </p:spPr>
          <p:txBody>
            <a:bodyPr lIns="0" tIns="0" rIns="0" bIns="0" rtlCol="0" anchor="ctr"/>
            <a:lstStyle/>
            <a:p>
              <a:pPr algn="ctr">
                <a:lnSpc>
                  <a:spcPts val="3263"/>
                </a:lnSpc>
              </a:pPr>
              <a:r>
                <a:rPr lang="en-US" sz="3399" b="1">
                  <a:solidFill>
                    <a:srgbClr val="8FC73E"/>
                  </a:solidFill>
                  <a:latin typeface="Arimo Bold"/>
                  <a:ea typeface="Arimo Bold"/>
                  <a:cs typeface="Arimo Bold"/>
                  <a:sym typeface="Arimo Bold"/>
                </a:rPr>
                <a:t>A&amp;D / Procurement</a:t>
              </a:r>
            </a:p>
          </p:txBody>
        </p:sp>
      </p:grpSp>
      <p:grpSp>
        <p:nvGrpSpPr>
          <p:cNvPr id="62" name="Group 62"/>
          <p:cNvGrpSpPr/>
          <p:nvPr/>
        </p:nvGrpSpPr>
        <p:grpSpPr>
          <a:xfrm>
            <a:off x="16719732" y="3220214"/>
            <a:ext cx="5669261" cy="686925"/>
            <a:chOff x="0" y="0"/>
            <a:chExt cx="5669261" cy="686926"/>
          </a:xfrm>
        </p:grpSpPr>
        <p:sp>
          <p:nvSpPr>
            <p:cNvPr id="63" name="Freeform 63"/>
            <p:cNvSpPr/>
            <p:nvPr/>
          </p:nvSpPr>
          <p:spPr>
            <a:xfrm>
              <a:off x="0" y="0"/>
              <a:ext cx="5669261" cy="686926"/>
            </a:xfrm>
            <a:custGeom>
              <a:avLst/>
              <a:gdLst/>
              <a:ahLst/>
              <a:cxnLst/>
              <a:rect l="l" t="t" r="r" b="b"/>
              <a:pathLst>
                <a:path w="5669261" h="686926">
                  <a:moveTo>
                    <a:pt x="0" y="0"/>
                  </a:moveTo>
                  <a:lnTo>
                    <a:pt x="5669261" y="0"/>
                  </a:lnTo>
                  <a:lnTo>
                    <a:pt x="5669261" y="686926"/>
                  </a:lnTo>
                  <a:lnTo>
                    <a:pt x="0" y="686926"/>
                  </a:lnTo>
                  <a:close/>
                </a:path>
              </a:pathLst>
            </a:custGeom>
            <a:solidFill>
              <a:srgbClr val="000000">
                <a:alpha val="0"/>
              </a:srgbClr>
            </a:solidFill>
          </p:spPr>
          <p:txBody>
            <a:bodyPr/>
            <a:lstStyle/>
            <a:p>
              <a:endParaRPr lang="en-US" sz="2400"/>
            </a:p>
          </p:txBody>
        </p:sp>
        <p:sp>
          <p:nvSpPr>
            <p:cNvPr id="64" name="TextBox 64"/>
            <p:cNvSpPr txBox="1"/>
            <p:nvPr/>
          </p:nvSpPr>
          <p:spPr>
            <a:xfrm>
              <a:off x="0" y="47625"/>
              <a:ext cx="5669261" cy="639301"/>
            </a:xfrm>
            <a:prstGeom prst="rect">
              <a:avLst/>
            </a:prstGeom>
          </p:spPr>
          <p:txBody>
            <a:bodyPr lIns="0" tIns="0" rIns="0" bIns="0" rtlCol="0" anchor="ctr"/>
            <a:lstStyle/>
            <a:p>
              <a:pPr algn="ctr">
                <a:lnSpc>
                  <a:spcPts val="3263"/>
                </a:lnSpc>
              </a:pPr>
              <a:r>
                <a:rPr lang="en-US" sz="3399" b="1">
                  <a:solidFill>
                    <a:srgbClr val="8FC73E"/>
                  </a:solidFill>
                  <a:latin typeface="Arimo Bold"/>
                  <a:ea typeface="Arimo Bold"/>
                  <a:cs typeface="Arimo Bold"/>
                  <a:sym typeface="Arimo Bold"/>
                </a:rPr>
                <a:t>Dealers</a:t>
              </a:r>
            </a:p>
          </p:txBody>
        </p:sp>
      </p:grpSp>
      <p:sp>
        <p:nvSpPr>
          <p:cNvPr id="65" name="TextBox 16">
            <a:extLst>
              <a:ext uri="{FF2B5EF4-FFF2-40B4-BE49-F238E27FC236}">
                <a16:creationId xmlns:a16="http://schemas.microsoft.com/office/drawing/2014/main" id="{59F00195-4033-E8F2-00A8-625CD8C4DA7F}"/>
              </a:ext>
            </a:extLst>
          </p:cNvPr>
          <p:cNvSpPr txBox="1"/>
          <p:nvPr/>
        </p:nvSpPr>
        <p:spPr>
          <a:xfrm>
            <a:off x="1339826" y="630575"/>
            <a:ext cx="9558707" cy="2514876"/>
          </a:xfrm>
          <a:prstGeom prst="rect">
            <a:avLst/>
          </a:prstGeom>
        </p:spPr>
        <p:txBody>
          <a:bodyPr lIns="0" tIns="0" rIns="0" bIns="0" rtlCol="0" anchor="t"/>
          <a:lstStyle/>
          <a:p>
            <a:pPr>
              <a:lnSpc>
                <a:spcPts val="8640"/>
              </a:lnSpc>
            </a:pPr>
            <a:r>
              <a:rPr lang="en-US" sz="5500" b="1">
                <a:solidFill>
                  <a:schemeClr val="accent1"/>
                </a:solidFill>
                <a:latin typeface="+mj-lt"/>
                <a:ea typeface="Calibri (MS) Bold"/>
                <a:cs typeface="Calibri (MS) Bold"/>
                <a:sym typeface="Calibri (MS) Bold"/>
              </a:rPr>
              <a:t>AUDIENCE ANALYSIS</a:t>
            </a:r>
          </a:p>
        </p:txBody>
      </p:sp>
    </p:spTree>
  </p:cSld>
  <p:clrMapOvr>
    <a:masterClrMapping/>
  </p:clrMapOvr>
  <p:transition>
    <p:fade/>
  </p:transition>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247D10-B54A-BCB4-739E-82D72FD61E9B}"/>
              </a:ext>
            </a:extLst>
          </p:cNvPr>
          <p:cNvGraphicFramePr>
            <a:graphicFrameLocks noGrp="1"/>
          </p:cNvGraphicFramePr>
          <p:nvPr>
            <p:extLst>
              <p:ext uri="{D42A27DB-BD31-4B8C-83A1-F6EECF244321}">
                <p14:modId xmlns:p14="http://schemas.microsoft.com/office/powerpoint/2010/main" val="3504921585"/>
              </p:ext>
            </p:extLst>
          </p:nvPr>
        </p:nvGraphicFramePr>
        <p:xfrm>
          <a:off x="1165508" y="3924503"/>
          <a:ext cx="22052988" cy="8654073"/>
        </p:xfrm>
        <a:graphic>
          <a:graphicData uri="http://schemas.openxmlformats.org/drawingml/2006/table">
            <a:tbl>
              <a:tblPr firstRow="1" firstCol="1">
                <a:tableStyleId>{284E427A-3D55-4303-BF80-6455036E1DE7}</a:tableStyleId>
              </a:tblPr>
              <a:tblGrid>
                <a:gridCol w="1726548">
                  <a:extLst>
                    <a:ext uri="{9D8B030D-6E8A-4147-A177-3AD203B41FA5}">
                      <a16:colId xmlns:a16="http://schemas.microsoft.com/office/drawing/2014/main" val="3340669292"/>
                    </a:ext>
                  </a:extLst>
                </a:gridCol>
                <a:gridCol w="3763929">
                  <a:extLst>
                    <a:ext uri="{9D8B030D-6E8A-4147-A177-3AD203B41FA5}">
                      <a16:colId xmlns:a16="http://schemas.microsoft.com/office/drawing/2014/main" val="2834542543"/>
                    </a:ext>
                  </a:extLst>
                </a:gridCol>
                <a:gridCol w="3153966">
                  <a:extLst>
                    <a:ext uri="{9D8B030D-6E8A-4147-A177-3AD203B41FA5}">
                      <a16:colId xmlns:a16="http://schemas.microsoft.com/office/drawing/2014/main" val="3414186157"/>
                    </a:ext>
                  </a:extLst>
                </a:gridCol>
                <a:gridCol w="3038125">
                  <a:extLst>
                    <a:ext uri="{9D8B030D-6E8A-4147-A177-3AD203B41FA5}">
                      <a16:colId xmlns:a16="http://schemas.microsoft.com/office/drawing/2014/main" val="3654302309"/>
                    </a:ext>
                  </a:extLst>
                </a:gridCol>
                <a:gridCol w="3014304">
                  <a:extLst>
                    <a:ext uri="{9D8B030D-6E8A-4147-A177-3AD203B41FA5}">
                      <a16:colId xmlns:a16="http://schemas.microsoft.com/office/drawing/2014/main" val="2038418290"/>
                    </a:ext>
                  </a:extLst>
                </a:gridCol>
                <a:gridCol w="3882706">
                  <a:extLst>
                    <a:ext uri="{9D8B030D-6E8A-4147-A177-3AD203B41FA5}">
                      <a16:colId xmlns:a16="http://schemas.microsoft.com/office/drawing/2014/main" val="1447750804"/>
                    </a:ext>
                  </a:extLst>
                </a:gridCol>
                <a:gridCol w="3473410">
                  <a:extLst>
                    <a:ext uri="{9D8B030D-6E8A-4147-A177-3AD203B41FA5}">
                      <a16:colId xmlns:a16="http://schemas.microsoft.com/office/drawing/2014/main" val="2206735354"/>
                    </a:ext>
                  </a:extLst>
                </a:gridCol>
              </a:tblGrid>
              <a:tr h="347560">
                <a:tc>
                  <a:txBody>
                    <a:bodyPr/>
                    <a:lstStyle/>
                    <a:p>
                      <a:r>
                        <a:rPr lang="en-US" sz="1600" b="1" dirty="0"/>
                        <a:t>Feature</a:t>
                      </a:r>
                      <a:endParaRPr lang="en-US" sz="1600" dirty="0"/>
                    </a:p>
                  </a:txBody>
                  <a:tcPr marL="30000" marR="30000" marT="15000" marB="15000" anchor="ctr">
                    <a:solidFill>
                      <a:schemeClr val="tx1"/>
                    </a:solidFill>
                  </a:tcPr>
                </a:tc>
                <a:tc>
                  <a:txBody>
                    <a:bodyPr/>
                    <a:lstStyle/>
                    <a:p>
                      <a:r>
                        <a:rPr lang="en-US" sz="1600" b="1"/>
                        <a:t>Marco (Cue Collection)</a:t>
                      </a:r>
                      <a:endParaRPr lang="en-US" sz="1600"/>
                    </a:p>
                  </a:txBody>
                  <a:tcPr marL="30000" marR="30000" marT="15000" marB="15000" anchor="ctr">
                    <a:solidFill>
                      <a:schemeClr val="tx1"/>
                    </a:solidFill>
                  </a:tcPr>
                </a:tc>
                <a:tc>
                  <a:txBody>
                    <a:bodyPr/>
                    <a:lstStyle/>
                    <a:p>
                      <a:r>
                        <a:rPr lang="en-US" sz="1600" b="1"/>
                        <a:t>Paragon Furniture (A&amp;D </a:t>
                      </a:r>
                      <a:r>
                        <a:rPr lang="en-US" sz="1600" b="1" err="1"/>
                        <a:t>Crossfit</a:t>
                      </a:r>
                      <a:r>
                        <a:rPr lang="en-US" sz="1600" b="1"/>
                        <a:t>)</a:t>
                      </a:r>
                      <a:endParaRPr lang="en-US" sz="1600"/>
                    </a:p>
                  </a:txBody>
                  <a:tcPr marL="30000" marR="30000" marT="15000" marB="15000" anchor="ctr">
                    <a:solidFill>
                      <a:schemeClr val="tx1"/>
                    </a:solidFill>
                  </a:tcPr>
                </a:tc>
                <a:tc>
                  <a:txBody>
                    <a:bodyPr/>
                    <a:lstStyle/>
                    <a:p>
                      <a:r>
                        <a:rPr lang="en-US" sz="1600" b="1"/>
                        <a:t>CEF (Sit-to-Stand Desk</a:t>
                      </a:r>
                      <a:endParaRPr lang="en-US" sz="1600"/>
                    </a:p>
                  </a:txBody>
                  <a:tcPr marL="30000" marR="30000" marT="15000" marB="15000" anchor="ctr">
                    <a:solidFill>
                      <a:schemeClr val="tx1"/>
                    </a:solidFill>
                  </a:tcPr>
                </a:tc>
                <a:tc>
                  <a:txBody>
                    <a:bodyPr/>
                    <a:lstStyle/>
                    <a:p>
                      <a:r>
                        <a:rPr lang="en-US" sz="1600" b="1" err="1"/>
                        <a:t>Mooreco</a:t>
                      </a:r>
                      <a:r>
                        <a:rPr lang="en-US" sz="1600" b="1"/>
                        <a:t> (Trend Podium Desk)</a:t>
                      </a:r>
                      <a:endParaRPr lang="en-US" sz="1600"/>
                    </a:p>
                  </a:txBody>
                  <a:tcPr marL="30000" marR="30000" marT="15000" marB="15000" anchor="ctr">
                    <a:solidFill>
                      <a:schemeClr val="tx1"/>
                    </a:solidFill>
                  </a:tcPr>
                </a:tc>
                <a:tc>
                  <a:txBody>
                    <a:bodyPr/>
                    <a:lstStyle/>
                    <a:p>
                      <a:r>
                        <a:rPr lang="en-US" sz="1600" b="1" err="1"/>
                        <a:t>Artcobell</a:t>
                      </a:r>
                      <a:r>
                        <a:rPr lang="en-US" sz="1600" b="1"/>
                        <a:t> (Arise Podium)</a:t>
                      </a:r>
                      <a:endParaRPr lang="en-US" sz="1600"/>
                    </a:p>
                  </a:txBody>
                  <a:tcPr marL="30000" marR="30000" marT="15000" marB="15000" anchor="ctr">
                    <a:solidFill>
                      <a:schemeClr val="tx1"/>
                    </a:solidFill>
                  </a:tcPr>
                </a:tc>
                <a:tc>
                  <a:txBody>
                    <a:bodyPr/>
                    <a:lstStyle/>
                    <a:p>
                      <a:r>
                        <a:rPr lang="en-US" sz="1600" b="1" dirty="0"/>
                        <a:t>Smith System (</a:t>
                      </a:r>
                      <a:r>
                        <a:rPr lang="en-US" sz="1600" b="1" dirty="0" err="1"/>
                        <a:t>Motum</a:t>
                      </a:r>
                      <a:r>
                        <a:rPr lang="en-US" sz="1600" b="1" dirty="0"/>
                        <a:t> Split-Height)</a:t>
                      </a:r>
                      <a:endParaRPr lang="en-US" sz="1600" dirty="0"/>
                    </a:p>
                  </a:txBody>
                  <a:tcPr marL="30000" marR="30000" marT="15000" marB="15000" anchor="ctr">
                    <a:solidFill>
                      <a:schemeClr val="tx1"/>
                    </a:solidFill>
                  </a:tcPr>
                </a:tc>
                <a:extLst>
                  <a:ext uri="{0D108BD9-81ED-4DB2-BD59-A6C34878D82A}">
                    <a16:rowId xmlns:a16="http://schemas.microsoft.com/office/drawing/2014/main" val="1233707001"/>
                  </a:ext>
                </a:extLst>
              </a:tr>
              <a:tr h="598631">
                <a:tc>
                  <a:txBody>
                    <a:bodyPr/>
                    <a:lstStyle/>
                    <a:p>
                      <a:r>
                        <a:rPr lang="en-US" sz="1600" b="1"/>
                        <a:t>Adjustable Height</a:t>
                      </a:r>
                      <a:endParaRPr lang="en-US" sz="1600"/>
                    </a:p>
                  </a:txBody>
                  <a:tcPr marL="30000" marR="30000" marT="15000" marB="15000" anchor="ctr"/>
                </a:tc>
                <a:tc>
                  <a:txBody>
                    <a:bodyPr/>
                    <a:lstStyle/>
                    <a:p>
                      <a:r>
                        <a:rPr lang="en-US" sz="1600"/>
                        <a:t>28" – 42" (Pneumatic)</a:t>
                      </a:r>
                    </a:p>
                  </a:txBody>
                  <a:tcPr marL="30000" marR="30000" marT="15000" marB="15000" anchor="ctr">
                    <a:solidFill>
                      <a:schemeClr val="accent5"/>
                    </a:solidFill>
                  </a:tcPr>
                </a:tc>
                <a:tc>
                  <a:txBody>
                    <a:bodyPr/>
                    <a:lstStyle/>
                    <a:p>
                      <a:r>
                        <a:rPr lang="en-US" sz="1600"/>
                        <a:t>Fixed 40" height</a:t>
                      </a:r>
                    </a:p>
                  </a:txBody>
                  <a:tcPr marL="30000" marR="30000" marT="15000" marB="15000" anchor="ctr"/>
                </a:tc>
                <a:tc>
                  <a:txBody>
                    <a:bodyPr/>
                    <a:lstStyle/>
                    <a:p>
                      <a:r>
                        <a:rPr lang="en-US" sz="1600"/>
                        <a:t>29" – 49" (Pneumatic)</a:t>
                      </a:r>
                    </a:p>
                  </a:txBody>
                  <a:tcPr marL="30000" marR="30000" marT="15000" marB="15000" anchor="ctr"/>
                </a:tc>
                <a:tc>
                  <a:txBody>
                    <a:bodyPr/>
                    <a:lstStyle/>
                    <a:p>
                      <a:r>
                        <a:rPr lang="en-US" sz="1600"/>
                        <a:t>43" – 49" (Podium), 30" desk height (adjustable podium)</a:t>
                      </a:r>
                    </a:p>
                  </a:txBody>
                  <a:tcPr marL="30000" marR="30000" marT="15000" marB="15000" anchor="ctr"/>
                </a:tc>
                <a:tc>
                  <a:txBody>
                    <a:bodyPr/>
                    <a:lstStyle/>
                    <a:p>
                      <a:r>
                        <a:rPr lang="en-US" sz="1600"/>
                        <a:t>29" – 49.5" (Pneumatic)</a:t>
                      </a:r>
                    </a:p>
                  </a:txBody>
                  <a:tcPr marL="30000" marR="30000" marT="15000" marB="15000" anchor="ctr"/>
                </a:tc>
                <a:tc>
                  <a:txBody>
                    <a:bodyPr/>
                    <a:lstStyle/>
                    <a:p>
                      <a:r>
                        <a:rPr lang="en-US" sz="1600"/>
                        <a:t>60″ Split-height (Pneumatic podium)</a:t>
                      </a:r>
                    </a:p>
                  </a:txBody>
                  <a:tcPr marL="30000" marR="30000" marT="15000" marB="15000" anchor="ctr"/>
                </a:tc>
                <a:extLst>
                  <a:ext uri="{0D108BD9-81ED-4DB2-BD59-A6C34878D82A}">
                    <a16:rowId xmlns:a16="http://schemas.microsoft.com/office/drawing/2014/main" val="1504773381"/>
                  </a:ext>
                </a:extLst>
              </a:tr>
              <a:tr h="849703">
                <a:tc>
                  <a:txBody>
                    <a:bodyPr/>
                    <a:lstStyle/>
                    <a:p>
                      <a:r>
                        <a:rPr lang="en-US" sz="1600" b="1"/>
                        <a:t>Dimensions</a:t>
                      </a:r>
                      <a:endParaRPr lang="en-US" sz="1600"/>
                    </a:p>
                  </a:txBody>
                  <a:tcPr marL="30000" marR="30000" marT="15000" marB="15000" anchor="ctr"/>
                </a:tc>
                <a:tc>
                  <a:txBody>
                    <a:bodyPr/>
                    <a:lstStyle/>
                    <a:p>
                      <a:r>
                        <a:rPr lang="en-US" sz="1600" dirty="0"/>
                        <a:t>Desk: 60"W × 30"D × 28" – 42"H</a:t>
                      </a:r>
                      <a:br>
                        <a:rPr lang="en-US" sz="1600" dirty="0"/>
                      </a:br>
                      <a:r>
                        <a:rPr lang="en-US" sz="1600" dirty="0"/>
                        <a:t>Podium: 30"W × 20"D × 28" – 42"H</a:t>
                      </a:r>
                    </a:p>
                  </a:txBody>
                  <a:tcPr marL="30000" marR="30000" marT="15000" marB="15000" anchor="ctr">
                    <a:solidFill>
                      <a:schemeClr val="accent5"/>
                    </a:solidFill>
                  </a:tcPr>
                </a:tc>
                <a:tc>
                  <a:txBody>
                    <a:bodyPr/>
                    <a:lstStyle/>
                    <a:p>
                      <a:r>
                        <a:rPr lang="en-US" sz="1600" dirty="0"/>
                        <a:t>Podium: 24"W x 30"D x 40"H</a:t>
                      </a:r>
                      <a:br>
                        <a:rPr lang="en-US" sz="1600" dirty="0"/>
                      </a:br>
                      <a:r>
                        <a:rPr lang="en-US" sz="1600" dirty="0"/>
                        <a:t>Desk: 48"W x 24"D x 24"–34"H</a:t>
                      </a:r>
                    </a:p>
                  </a:txBody>
                  <a:tcPr marL="30000" marR="30000" marT="15000" marB="15000" anchor="ctr"/>
                </a:tc>
                <a:tc>
                  <a:txBody>
                    <a:bodyPr/>
                    <a:lstStyle/>
                    <a:p>
                      <a:r>
                        <a:rPr lang="en-US" sz="1600"/>
                        <a:t>Podium: 29"W x 20"D x 41"H</a:t>
                      </a:r>
                      <a:br>
                        <a:rPr lang="en-US" sz="1600"/>
                      </a:br>
                      <a:r>
                        <a:rPr lang="en-US" sz="1600"/>
                        <a:t>Desk: 23"W x 48"L</a:t>
                      </a:r>
                      <a:br>
                        <a:rPr lang="en-US" sz="1600"/>
                      </a:br>
                      <a:r>
                        <a:rPr lang="en-US" sz="1600"/>
                        <a:t>Combined Length: 77"</a:t>
                      </a:r>
                    </a:p>
                  </a:txBody>
                  <a:tcPr marL="30000" marR="30000" marT="15000" marB="15000" anchor="ctr"/>
                </a:tc>
                <a:tc>
                  <a:txBody>
                    <a:bodyPr/>
                    <a:lstStyle/>
                    <a:p>
                      <a:r>
                        <a:rPr lang="en-US" sz="1600"/>
                        <a:t>Desk: 42"W x 24.5"D x 30"H</a:t>
                      </a:r>
                      <a:br>
                        <a:rPr lang="en-US" sz="1600"/>
                      </a:br>
                      <a:r>
                        <a:rPr lang="en-US" sz="1600"/>
                        <a:t>Podium: 19.8"W x 20.8"D x 43" – 49"H</a:t>
                      </a:r>
                    </a:p>
                  </a:txBody>
                  <a:tcPr marL="30000" marR="30000" marT="15000" marB="15000" anchor="ctr"/>
                </a:tc>
                <a:tc>
                  <a:txBody>
                    <a:bodyPr/>
                    <a:lstStyle/>
                    <a:p>
                      <a:r>
                        <a:rPr lang="en-US" sz="1600"/>
                        <a:t>Desk: 30"W x 48"D, adjustable 29" – 48.5"H</a:t>
                      </a:r>
                      <a:br>
                        <a:rPr lang="en-US" sz="1600"/>
                      </a:br>
                      <a:r>
                        <a:rPr lang="en-US" sz="1600"/>
                        <a:t>Podium: 24"W x 36"D, adjustable 29" – 48.5"H</a:t>
                      </a:r>
                    </a:p>
                  </a:txBody>
                  <a:tcPr marL="30000" marR="30000" marT="15000" marB="15000" anchor="ctr"/>
                </a:tc>
                <a:tc>
                  <a:txBody>
                    <a:bodyPr/>
                    <a:lstStyle/>
                    <a:p>
                      <a:r>
                        <a:rPr lang="en-US" sz="1600"/>
                        <a:t>Overall: 24"W x 60"D x 30"H</a:t>
                      </a:r>
                      <a:br>
                        <a:rPr lang="en-US" sz="1600"/>
                      </a:br>
                      <a:r>
                        <a:rPr lang="en-US" sz="1600"/>
                        <a:t>Podium: 24"W x 24"D x 30" – 44"H</a:t>
                      </a:r>
                    </a:p>
                  </a:txBody>
                  <a:tcPr marL="30000" marR="30000" marT="15000" marB="15000" anchor="ctr"/>
                </a:tc>
                <a:extLst>
                  <a:ext uri="{0D108BD9-81ED-4DB2-BD59-A6C34878D82A}">
                    <a16:rowId xmlns:a16="http://schemas.microsoft.com/office/drawing/2014/main" val="3908878160"/>
                  </a:ext>
                </a:extLst>
              </a:tr>
              <a:tr h="598631">
                <a:tc>
                  <a:txBody>
                    <a:bodyPr/>
                    <a:lstStyle/>
                    <a:p>
                      <a:r>
                        <a:rPr lang="en-US" sz="1600" b="1">
                          <a:solidFill>
                            <a:schemeClr val="tx1"/>
                          </a:solidFill>
                        </a:rPr>
                        <a:t>Height Adjustment Mechanism</a:t>
                      </a:r>
                      <a:endParaRPr lang="en-US" sz="1600">
                        <a:solidFill>
                          <a:schemeClr val="tx1"/>
                        </a:solidFill>
                      </a:endParaRPr>
                    </a:p>
                  </a:txBody>
                  <a:tcPr marL="30000" marR="30000" marT="15000" marB="15000" anchor="ctr"/>
                </a:tc>
                <a:tc>
                  <a:txBody>
                    <a:bodyPr/>
                    <a:lstStyle/>
                    <a:p>
                      <a:r>
                        <a:rPr lang="en-US" sz="1600">
                          <a:solidFill>
                            <a:schemeClr val="tx1"/>
                          </a:solidFill>
                        </a:rPr>
                        <a:t>Pneumatic lever adjustment</a:t>
                      </a:r>
                    </a:p>
                  </a:txBody>
                  <a:tcPr marL="30000" marR="30000" marT="15000" marB="15000" anchor="ctr">
                    <a:solidFill>
                      <a:schemeClr val="accent5"/>
                    </a:solidFill>
                  </a:tcPr>
                </a:tc>
                <a:tc>
                  <a:txBody>
                    <a:bodyPr/>
                    <a:lstStyle/>
                    <a:p>
                      <a:r>
                        <a:rPr lang="en-US" sz="1600">
                          <a:solidFill>
                            <a:schemeClr val="tx1"/>
                          </a:solidFill>
                        </a:rPr>
                        <a:t>None</a:t>
                      </a:r>
                    </a:p>
                  </a:txBody>
                  <a:tcPr marL="30000" marR="30000" marT="15000" marB="15000" anchor="ctr"/>
                </a:tc>
                <a:tc>
                  <a:txBody>
                    <a:bodyPr/>
                    <a:lstStyle/>
                    <a:p>
                      <a:r>
                        <a:rPr lang="en-US" sz="1600">
                          <a:solidFill>
                            <a:schemeClr val="tx1"/>
                          </a:solidFill>
                        </a:rPr>
                        <a:t>Pneumatic lift (podium &amp; desk)</a:t>
                      </a:r>
                    </a:p>
                  </a:txBody>
                  <a:tcPr marL="30000" marR="30000" marT="15000" marB="15000" anchor="ctr"/>
                </a:tc>
                <a:tc>
                  <a:txBody>
                    <a:bodyPr/>
                    <a:lstStyle/>
                    <a:p>
                      <a:r>
                        <a:rPr lang="en-US" sz="1600">
                          <a:solidFill>
                            <a:schemeClr val="tx1"/>
                          </a:solidFill>
                        </a:rPr>
                        <a:t>6" of tilt/height adjustment on podium</a:t>
                      </a:r>
                    </a:p>
                  </a:txBody>
                  <a:tcPr marL="30000" marR="30000" marT="15000" marB="15000" anchor="ctr"/>
                </a:tc>
                <a:tc>
                  <a:txBody>
                    <a:bodyPr/>
                    <a:lstStyle/>
                    <a:p>
                      <a:r>
                        <a:rPr lang="en-US" sz="1600">
                          <a:solidFill>
                            <a:schemeClr val="tx1"/>
                          </a:solidFill>
                        </a:rPr>
                        <a:t>Single hand lever with smooth height control</a:t>
                      </a:r>
                    </a:p>
                  </a:txBody>
                  <a:tcPr marL="30000" marR="30000" marT="15000" marB="15000" anchor="ctr"/>
                </a:tc>
                <a:tc>
                  <a:txBody>
                    <a:bodyPr/>
                    <a:lstStyle/>
                    <a:p>
                      <a:r>
                        <a:rPr lang="en-US" sz="1600">
                          <a:solidFill>
                            <a:schemeClr val="tx1"/>
                          </a:solidFill>
                        </a:rPr>
                        <a:t>Manual lift for split height adjustment</a:t>
                      </a:r>
                    </a:p>
                  </a:txBody>
                  <a:tcPr marL="30000" marR="30000" marT="15000" marB="15000" anchor="ctr"/>
                </a:tc>
                <a:extLst>
                  <a:ext uri="{0D108BD9-81ED-4DB2-BD59-A6C34878D82A}">
                    <a16:rowId xmlns:a16="http://schemas.microsoft.com/office/drawing/2014/main" val="648689418"/>
                  </a:ext>
                </a:extLst>
              </a:tr>
              <a:tr h="598631">
                <a:tc>
                  <a:txBody>
                    <a:bodyPr/>
                    <a:lstStyle/>
                    <a:p>
                      <a:r>
                        <a:rPr lang="en-US" sz="1600" b="1"/>
                        <a:t>Weight Capacity</a:t>
                      </a:r>
                      <a:endParaRPr lang="en-US" sz="1600"/>
                    </a:p>
                  </a:txBody>
                  <a:tcPr marL="30000" marR="30000" marT="15000" marB="15000" anchor="ctr"/>
                </a:tc>
                <a:tc>
                  <a:txBody>
                    <a:bodyPr/>
                    <a:lstStyle/>
                    <a:p>
                      <a:endParaRPr lang="en-US" sz="1600"/>
                    </a:p>
                  </a:txBody>
                  <a:tcPr marL="30000" marR="30000" marT="15000" marB="15000" anchor="ctr">
                    <a:solidFill>
                      <a:schemeClr val="accent5"/>
                    </a:solidFill>
                  </a:tcPr>
                </a:tc>
                <a:tc>
                  <a:txBody>
                    <a:bodyPr/>
                    <a:lstStyle/>
                    <a:p>
                      <a:r>
                        <a:rPr lang="en-US" sz="1600" dirty="0"/>
                        <a:t>65 </a:t>
                      </a:r>
                      <a:r>
                        <a:rPr lang="en-US" sz="1600" dirty="0" err="1"/>
                        <a:t>lbs</a:t>
                      </a:r>
                      <a:r>
                        <a:rPr lang="en-US" sz="1600" dirty="0"/>
                        <a:t> (podium) + 50 </a:t>
                      </a:r>
                      <a:r>
                        <a:rPr lang="en-US" sz="1600" dirty="0" err="1"/>
                        <a:t>lbs</a:t>
                      </a:r>
                      <a:r>
                        <a:rPr lang="en-US" sz="1600" dirty="0"/>
                        <a:t> (desk)</a:t>
                      </a:r>
                    </a:p>
                  </a:txBody>
                  <a:tcPr marL="30000" marR="30000" marT="15000" marB="15000" anchor="ctr"/>
                </a:tc>
                <a:tc>
                  <a:txBody>
                    <a:bodyPr/>
                    <a:lstStyle/>
                    <a:p>
                      <a:r>
                        <a:rPr lang="en-US" sz="1600"/>
                        <a:t>270 </a:t>
                      </a:r>
                      <a:r>
                        <a:rPr lang="en-US" sz="1600" err="1"/>
                        <a:t>lbs</a:t>
                      </a:r>
                      <a:endParaRPr lang="en-US" sz="1600"/>
                    </a:p>
                  </a:txBody>
                  <a:tcPr marL="30000" marR="30000" marT="15000" marB="15000" anchor="ctr"/>
                </a:tc>
                <a:tc>
                  <a:txBody>
                    <a:bodyPr/>
                    <a:lstStyle/>
                    <a:p>
                      <a:r>
                        <a:rPr lang="en-US" sz="1600"/>
                        <a:t>160 </a:t>
                      </a:r>
                      <a:r>
                        <a:rPr lang="en-US" sz="1600" err="1"/>
                        <a:t>lbs</a:t>
                      </a:r>
                      <a:endParaRPr lang="en-US" sz="1600"/>
                    </a:p>
                  </a:txBody>
                  <a:tcPr marL="30000" marR="30000" marT="15000" marB="15000" anchor="ctr"/>
                </a:tc>
                <a:tc>
                  <a:txBody>
                    <a:bodyPr/>
                    <a:lstStyle/>
                    <a:p>
                      <a:r>
                        <a:rPr lang="en-US" sz="1600"/>
                        <a:t>Unknown</a:t>
                      </a:r>
                    </a:p>
                  </a:txBody>
                  <a:tcPr marL="30000" marR="30000" marT="15000" marB="15000" anchor="ctr"/>
                </a:tc>
                <a:tc>
                  <a:txBody>
                    <a:bodyPr/>
                    <a:lstStyle/>
                    <a:p>
                      <a:r>
                        <a:rPr lang="en-US" sz="1600"/>
                        <a:t>227 </a:t>
                      </a:r>
                      <a:r>
                        <a:rPr lang="en-US" sz="1600" err="1"/>
                        <a:t>lbs</a:t>
                      </a:r>
                      <a:endParaRPr lang="en-US" sz="1600"/>
                    </a:p>
                  </a:txBody>
                  <a:tcPr marL="30000" marR="30000" marT="15000" marB="15000" anchor="ctr"/>
                </a:tc>
                <a:extLst>
                  <a:ext uri="{0D108BD9-81ED-4DB2-BD59-A6C34878D82A}">
                    <a16:rowId xmlns:a16="http://schemas.microsoft.com/office/drawing/2014/main" val="2152480623"/>
                  </a:ext>
                </a:extLst>
              </a:tr>
              <a:tr h="591974">
                <a:tc>
                  <a:txBody>
                    <a:bodyPr/>
                    <a:lstStyle/>
                    <a:p>
                      <a:r>
                        <a:rPr lang="en-US" sz="1600" b="1"/>
                        <a:t>Certifications</a:t>
                      </a:r>
                      <a:endParaRPr lang="en-US" sz="1600"/>
                    </a:p>
                  </a:txBody>
                  <a:tcPr marL="30000" marR="30000" marT="15000" marB="15000" anchor="ctr"/>
                </a:tc>
                <a:tc>
                  <a:txBody>
                    <a:bodyPr/>
                    <a:lstStyle/>
                    <a:p>
                      <a:r>
                        <a:rPr lang="en-US" sz="1600"/>
                        <a:t>UL GREENGUARD GOLD Certified</a:t>
                      </a:r>
                    </a:p>
                  </a:txBody>
                  <a:tcPr marL="30000" marR="30000" marT="15000" marB="15000" anchor="ctr">
                    <a:solidFill>
                      <a:schemeClr val="accent5"/>
                    </a:solidFill>
                  </a:tcPr>
                </a:tc>
                <a:tc>
                  <a:txBody>
                    <a:bodyPr/>
                    <a:lstStyle/>
                    <a:p>
                      <a:r>
                        <a:rPr lang="en-US" sz="1600"/>
                        <a:t>Compliance with ANSI/BIFMA</a:t>
                      </a:r>
                    </a:p>
                  </a:txBody>
                  <a:tcPr marL="30000" marR="30000" marT="15000" marB="15000" anchor="ctr"/>
                </a:tc>
                <a:tc>
                  <a:txBody>
                    <a:bodyPr/>
                    <a:lstStyle/>
                    <a:p>
                      <a:r>
                        <a:rPr lang="en-US" sz="1600" dirty="0"/>
                        <a:t>Indoor Advantage™ Gold</a:t>
                      </a:r>
                    </a:p>
                  </a:txBody>
                  <a:tcPr marL="30000" marR="30000" marT="15000" marB="15000" anchor="ctr"/>
                </a:tc>
                <a:tc>
                  <a:txBody>
                    <a:bodyPr/>
                    <a:lstStyle/>
                    <a:p>
                      <a:r>
                        <a:rPr lang="en-US" sz="1600" dirty="0"/>
                        <a:t>SCS Indoor Advantage Gold</a:t>
                      </a:r>
                    </a:p>
                  </a:txBody>
                  <a:tcPr marL="30000" marR="30000" marT="15000" marB="15000" anchor="ctr"/>
                </a:tc>
                <a:tc>
                  <a:txBody>
                    <a:bodyPr/>
                    <a:lstStyle/>
                    <a:p>
                      <a:r>
                        <a:rPr lang="en-US" sz="1600" dirty="0"/>
                        <a:t>ANSI/BIFMA Standards, Indoor Advantage Gold</a:t>
                      </a:r>
                    </a:p>
                  </a:txBody>
                  <a:tcPr marL="30000" marR="30000" marT="15000" marB="15000" anchor="ctr"/>
                </a:tc>
                <a:tc>
                  <a:txBody>
                    <a:bodyPr/>
                    <a:lstStyle/>
                    <a:p>
                      <a:r>
                        <a:rPr lang="en-US" sz="1600"/>
                        <a:t>GREENGUARD Gold Certified</a:t>
                      </a:r>
                    </a:p>
                  </a:txBody>
                  <a:tcPr marL="30000" marR="30000" marT="15000" marB="15000" anchor="ctr"/>
                </a:tc>
                <a:extLst>
                  <a:ext uri="{0D108BD9-81ED-4DB2-BD59-A6C34878D82A}">
                    <a16:rowId xmlns:a16="http://schemas.microsoft.com/office/drawing/2014/main" val="3960551058"/>
                  </a:ext>
                </a:extLst>
              </a:tr>
              <a:tr h="598631">
                <a:tc>
                  <a:txBody>
                    <a:bodyPr/>
                    <a:lstStyle/>
                    <a:p>
                      <a:r>
                        <a:rPr lang="en-US" sz="1600" b="1"/>
                        <a:t>Warranty</a:t>
                      </a:r>
                      <a:endParaRPr lang="en-US" sz="1600"/>
                    </a:p>
                  </a:txBody>
                  <a:tcPr marL="30000" marR="30000" marT="15000" marB="15000" anchor="ctr"/>
                </a:tc>
                <a:tc>
                  <a:txBody>
                    <a:bodyPr/>
                    <a:lstStyle/>
                    <a:p>
                      <a:endParaRPr lang="en-US" sz="1600" dirty="0"/>
                    </a:p>
                  </a:txBody>
                  <a:tcPr marL="30000" marR="30000" marT="15000" marB="15000" anchor="ctr">
                    <a:solidFill>
                      <a:schemeClr val="accent5"/>
                    </a:solidFill>
                  </a:tcPr>
                </a:tc>
                <a:tc>
                  <a:txBody>
                    <a:bodyPr/>
                    <a:lstStyle/>
                    <a:p>
                      <a:r>
                        <a:rPr lang="en-US" sz="1600"/>
                        <a:t>5 Years</a:t>
                      </a:r>
                    </a:p>
                  </a:txBody>
                  <a:tcPr marL="30000" marR="30000" marT="15000" marB="15000" anchor="ctr"/>
                </a:tc>
                <a:tc>
                  <a:txBody>
                    <a:bodyPr/>
                    <a:lstStyle/>
                    <a:p>
                      <a:r>
                        <a:rPr lang="en-US" sz="1600" dirty="0"/>
                        <a:t>12-Year Warranty</a:t>
                      </a:r>
                    </a:p>
                  </a:txBody>
                  <a:tcPr marL="30000" marR="30000" marT="15000" marB="15000" anchor="ctr"/>
                </a:tc>
                <a:tc>
                  <a:txBody>
                    <a:bodyPr/>
                    <a:lstStyle/>
                    <a:p>
                      <a:r>
                        <a:rPr lang="en-US" sz="1600"/>
                        <a:t>1-Year (finish defects), 10-Year (structural warranty)</a:t>
                      </a:r>
                    </a:p>
                  </a:txBody>
                  <a:tcPr marL="30000" marR="30000" marT="15000" marB="15000" anchor="ctr"/>
                </a:tc>
                <a:tc>
                  <a:txBody>
                    <a:bodyPr/>
                    <a:lstStyle/>
                    <a:p>
                      <a:r>
                        <a:rPr lang="en-US" sz="1600"/>
                        <a:t>12-Year Warranty</a:t>
                      </a:r>
                    </a:p>
                  </a:txBody>
                  <a:tcPr marL="30000" marR="30000" marT="15000" marB="15000" anchor="ctr"/>
                </a:tc>
                <a:tc>
                  <a:txBody>
                    <a:bodyPr/>
                    <a:lstStyle/>
                    <a:p>
                      <a:r>
                        <a:rPr lang="en-US" sz="1600"/>
                        <a:t>Limited Lifetime Warranty</a:t>
                      </a:r>
                    </a:p>
                  </a:txBody>
                  <a:tcPr marL="30000" marR="30000" marT="15000" marB="15000" anchor="ctr"/>
                </a:tc>
                <a:extLst>
                  <a:ext uri="{0D108BD9-81ED-4DB2-BD59-A6C34878D82A}">
                    <a16:rowId xmlns:a16="http://schemas.microsoft.com/office/drawing/2014/main" val="449697214"/>
                  </a:ext>
                </a:extLst>
              </a:tr>
              <a:tr h="598631">
                <a:tc>
                  <a:txBody>
                    <a:bodyPr/>
                    <a:lstStyle/>
                    <a:p>
                      <a:r>
                        <a:rPr lang="en-US" sz="1600" b="1"/>
                        <a:t>Mobility</a:t>
                      </a:r>
                      <a:endParaRPr lang="en-US" sz="1600"/>
                    </a:p>
                  </a:txBody>
                  <a:tcPr marL="30000" marR="30000" marT="15000" marB="15000" anchor="ctr"/>
                </a:tc>
                <a:tc>
                  <a:txBody>
                    <a:bodyPr/>
                    <a:lstStyle/>
                    <a:p>
                      <a:r>
                        <a:rPr lang="en-US" sz="1600"/>
                        <a:t>3" locking swivel casters</a:t>
                      </a:r>
                    </a:p>
                  </a:txBody>
                  <a:tcPr marL="30000" marR="30000" marT="15000" marB="15000" anchor="ctr">
                    <a:solidFill>
                      <a:schemeClr val="accent5"/>
                    </a:solidFill>
                  </a:tcPr>
                </a:tc>
                <a:tc>
                  <a:txBody>
                    <a:bodyPr/>
                    <a:lstStyle/>
                    <a:p>
                      <a:r>
                        <a:rPr lang="en-US" sz="1600"/>
                        <a:t>Dualie casters on podium</a:t>
                      </a:r>
                    </a:p>
                  </a:txBody>
                  <a:tcPr marL="30000" marR="30000" marT="15000" marB="15000" anchor="ctr"/>
                </a:tc>
                <a:tc>
                  <a:txBody>
                    <a:bodyPr/>
                    <a:lstStyle/>
                    <a:p>
                      <a:r>
                        <a:rPr lang="en-US" sz="1600"/>
                        <a:t>All-locking swivel casters</a:t>
                      </a:r>
                    </a:p>
                  </a:txBody>
                  <a:tcPr marL="30000" marR="30000" marT="15000" marB="15000" anchor="ctr"/>
                </a:tc>
                <a:tc>
                  <a:txBody>
                    <a:bodyPr/>
                    <a:lstStyle/>
                    <a:p>
                      <a:r>
                        <a:rPr lang="en-US" sz="1600"/>
                        <a:t>3" locking non-marring casters</a:t>
                      </a:r>
                    </a:p>
                  </a:txBody>
                  <a:tcPr marL="30000" marR="30000" marT="15000" marB="15000" anchor="ctr"/>
                </a:tc>
                <a:tc>
                  <a:txBody>
                    <a:bodyPr/>
                    <a:lstStyle/>
                    <a:p>
                      <a:r>
                        <a:rPr lang="en-US" sz="1600"/>
                        <a:t>Casters can be added for an additional charge</a:t>
                      </a:r>
                    </a:p>
                  </a:txBody>
                  <a:tcPr marL="30000" marR="30000" marT="15000" marB="15000" anchor="ctr"/>
                </a:tc>
                <a:tc>
                  <a:txBody>
                    <a:bodyPr/>
                    <a:lstStyle/>
                    <a:p>
                      <a:r>
                        <a:rPr lang="en-US" sz="1600"/>
                        <a:t>Wheelbarrow design (glides + lockable casters)</a:t>
                      </a:r>
                    </a:p>
                  </a:txBody>
                  <a:tcPr marL="30000" marR="30000" marT="15000" marB="15000" anchor="ctr"/>
                </a:tc>
                <a:extLst>
                  <a:ext uri="{0D108BD9-81ED-4DB2-BD59-A6C34878D82A}">
                    <a16:rowId xmlns:a16="http://schemas.microsoft.com/office/drawing/2014/main" val="3915579558"/>
                  </a:ext>
                </a:extLst>
              </a:tr>
              <a:tr h="598631">
                <a:tc>
                  <a:txBody>
                    <a:bodyPr/>
                    <a:lstStyle/>
                    <a:p>
                      <a:r>
                        <a:rPr lang="en-US" sz="1600" b="1"/>
                        <a:t>Storage Options</a:t>
                      </a:r>
                      <a:endParaRPr lang="en-US" sz="1600"/>
                    </a:p>
                  </a:txBody>
                  <a:tcPr marL="30000" marR="30000" marT="15000" marB="15000" anchor="ctr"/>
                </a:tc>
                <a:tc>
                  <a:txBody>
                    <a:bodyPr/>
                    <a:lstStyle/>
                    <a:p>
                      <a:r>
                        <a:rPr lang="en-US" sz="1600"/>
                        <a:t>Optional 3-drawer cabinet and podium cabinet</a:t>
                      </a:r>
                    </a:p>
                  </a:txBody>
                  <a:tcPr marL="30000" marR="30000" marT="15000" marB="15000" anchor="ctr">
                    <a:solidFill>
                      <a:schemeClr val="accent5"/>
                    </a:solidFill>
                  </a:tcPr>
                </a:tc>
                <a:tc>
                  <a:txBody>
                    <a:bodyPr/>
                    <a:lstStyle/>
                    <a:p>
                      <a:r>
                        <a:rPr lang="en-US" sz="1600"/>
                        <a:t>Locking door, adjustable shelves</a:t>
                      </a:r>
                    </a:p>
                  </a:txBody>
                  <a:tcPr marL="30000" marR="30000" marT="15000" marB="15000" anchor="ctr"/>
                </a:tc>
                <a:tc>
                  <a:txBody>
                    <a:bodyPr/>
                    <a:lstStyle/>
                    <a:p>
                      <a:r>
                        <a:rPr lang="en-US" sz="1600"/>
                        <a:t>Locking door, 2 adjustable shelves, surge protector</a:t>
                      </a:r>
                    </a:p>
                  </a:txBody>
                  <a:tcPr marL="30000" marR="30000" marT="15000" marB="15000" anchor="ctr"/>
                </a:tc>
                <a:tc>
                  <a:txBody>
                    <a:bodyPr/>
                    <a:lstStyle/>
                    <a:p>
                      <a:r>
                        <a:rPr lang="en-US" sz="1600"/>
                        <a:t>2 adjustable shelves, locking storage</a:t>
                      </a:r>
                    </a:p>
                  </a:txBody>
                  <a:tcPr marL="30000" marR="30000" marT="15000" marB="15000" anchor="ctr"/>
                </a:tc>
                <a:tc>
                  <a:txBody>
                    <a:bodyPr/>
                    <a:lstStyle/>
                    <a:p>
                      <a:r>
                        <a:rPr lang="en-US" sz="1600"/>
                        <a:t>Lockable storage, multiple shelf options</a:t>
                      </a:r>
                    </a:p>
                  </a:txBody>
                  <a:tcPr marL="30000" marR="30000" marT="15000" marB="15000" anchor="ctr"/>
                </a:tc>
                <a:tc>
                  <a:txBody>
                    <a:bodyPr/>
                    <a:lstStyle/>
                    <a:p>
                      <a:r>
                        <a:rPr lang="en-US" sz="1600"/>
                        <a:t>Lockable storage, left/right podium options</a:t>
                      </a:r>
                    </a:p>
                  </a:txBody>
                  <a:tcPr marL="30000" marR="30000" marT="15000" marB="15000" anchor="ctr"/>
                </a:tc>
                <a:extLst>
                  <a:ext uri="{0D108BD9-81ED-4DB2-BD59-A6C34878D82A}">
                    <a16:rowId xmlns:a16="http://schemas.microsoft.com/office/drawing/2014/main" val="1931838682"/>
                  </a:ext>
                </a:extLst>
              </a:tr>
              <a:tr h="285792">
                <a:tc>
                  <a:txBody>
                    <a:bodyPr/>
                    <a:lstStyle/>
                    <a:p>
                      <a:r>
                        <a:rPr lang="en-US" sz="1600" b="1"/>
                        <a:t>Assembly Complexity</a:t>
                      </a:r>
                      <a:endParaRPr lang="en-US" sz="1600"/>
                    </a:p>
                  </a:txBody>
                  <a:tcPr marL="30000" marR="30000" marT="15000" marB="15000" anchor="ctr"/>
                </a:tc>
                <a:tc>
                  <a:txBody>
                    <a:bodyPr/>
                    <a:lstStyle/>
                    <a:p>
                      <a:endParaRPr lang="en-US" sz="1600"/>
                    </a:p>
                  </a:txBody>
                  <a:tcPr marL="30000" marR="30000" marT="15000" marB="15000" anchor="ctr">
                    <a:solidFill>
                      <a:schemeClr val="accent5"/>
                    </a:solidFill>
                  </a:tcPr>
                </a:tc>
                <a:tc>
                  <a:txBody>
                    <a:bodyPr/>
                    <a:lstStyle/>
                    <a:p>
                      <a:r>
                        <a:rPr lang="en-US" sz="1600"/>
                        <a:t>Minimal assembly required</a:t>
                      </a:r>
                    </a:p>
                  </a:txBody>
                  <a:tcPr marL="30000" marR="30000" marT="15000" marB="15000" anchor="ctr"/>
                </a:tc>
                <a:tc>
                  <a:txBody>
                    <a:bodyPr/>
                    <a:lstStyle/>
                    <a:p>
                      <a:r>
                        <a:rPr lang="en-US" sz="1600"/>
                        <a:t>Ships partially assembled</a:t>
                      </a:r>
                    </a:p>
                  </a:txBody>
                  <a:tcPr marL="30000" marR="30000" marT="15000" marB="15000" anchor="ctr"/>
                </a:tc>
                <a:tc>
                  <a:txBody>
                    <a:bodyPr/>
                    <a:lstStyle/>
                    <a:p>
                      <a:r>
                        <a:rPr lang="en-US" sz="1600"/>
                        <a:t>Some assembly required</a:t>
                      </a:r>
                    </a:p>
                  </a:txBody>
                  <a:tcPr marL="30000" marR="30000" marT="15000" marB="15000" anchor="ctr"/>
                </a:tc>
                <a:tc>
                  <a:txBody>
                    <a:bodyPr/>
                    <a:lstStyle/>
                    <a:p>
                      <a:r>
                        <a:rPr lang="en-US" sz="1600"/>
                        <a:t>2-person assembly recommended</a:t>
                      </a:r>
                    </a:p>
                  </a:txBody>
                  <a:tcPr marL="30000" marR="30000" marT="15000" marB="15000" anchor="ctr"/>
                </a:tc>
                <a:tc>
                  <a:txBody>
                    <a:bodyPr/>
                    <a:lstStyle/>
                    <a:p>
                      <a:r>
                        <a:rPr lang="en-US" sz="1600"/>
                        <a:t>Full assembly required</a:t>
                      </a:r>
                    </a:p>
                  </a:txBody>
                  <a:tcPr marL="30000" marR="30000" marT="15000" marB="15000" anchor="ctr"/>
                </a:tc>
                <a:extLst>
                  <a:ext uri="{0D108BD9-81ED-4DB2-BD59-A6C34878D82A}">
                    <a16:rowId xmlns:a16="http://schemas.microsoft.com/office/drawing/2014/main" val="392515325"/>
                  </a:ext>
                </a:extLst>
              </a:tr>
              <a:tr h="1324575">
                <a:tc>
                  <a:txBody>
                    <a:bodyPr/>
                    <a:lstStyle/>
                    <a:p>
                      <a:r>
                        <a:rPr lang="en-US" sz="1600" b="1"/>
                        <a:t>Unique Selling Points</a:t>
                      </a:r>
                      <a:endParaRPr lang="en-US" sz="1600"/>
                    </a:p>
                  </a:txBody>
                  <a:tcPr marL="30000" marR="30000" marT="15000" marB="15000" anchor="ctr"/>
                </a:tc>
                <a:tc>
                  <a:txBody>
                    <a:bodyPr/>
                    <a:lstStyle/>
                    <a:p>
                      <a:r>
                        <a:rPr lang="en-US" sz="1600" dirty="0"/>
                        <a:t>- Magnetically attached podium for quick transitions- Smooth pneumatic lift with secure locking- Multiple finish and edge customization options- </a:t>
                      </a:r>
                      <a:r>
                        <a:rPr lang="en-US" sz="1600" dirty="0" err="1"/>
                        <a:t>Opt`ional</a:t>
                      </a:r>
                      <a:r>
                        <a:rPr lang="en-US" sz="1600" dirty="0"/>
                        <a:t> mobile storage solutions (cabinet + podium)</a:t>
                      </a:r>
                    </a:p>
                  </a:txBody>
                  <a:tcPr marL="30000" marR="30000" marT="15000" marB="15000" anchor="ctr">
                    <a:solidFill>
                      <a:schemeClr val="accent5"/>
                    </a:solidFill>
                  </a:tcPr>
                </a:tc>
                <a:tc>
                  <a:txBody>
                    <a:bodyPr/>
                    <a:lstStyle/>
                    <a:p>
                      <a:r>
                        <a:rPr lang="en-US" sz="1600" dirty="0"/>
                        <a:t>- </a:t>
                      </a:r>
                      <a:r>
                        <a:rPr lang="en-US" sz="1600" dirty="0" err="1"/>
                        <a:t>Crossfit</a:t>
                      </a:r>
                      <a:r>
                        <a:rPr lang="en-US" sz="1600" dirty="0"/>
                        <a:t> podium with kickstand- Locking storage with flexible configurations- Kickstand doubles as a projector stand</a:t>
                      </a:r>
                    </a:p>
                  </a:txBody>
                  <a:tcPr marL="30000" marR="30000" marT="15000" marB="15000" anchor="ctr"/>
                </a:tc>
                <a:tc>
                  <a:txBody>
                    <a:bodyPr/>
                    <a:lstStyle/>
                    <a:p>
                      <a:r>
                        <a:rPr lang="en-US" sz="1600" dirty="0"/>
                        <a:t>- Locking storage with integrated power- Podium and desk can be ordered separately- Multiple laminate choices</a:t>
                      </a:r>
                    </a:p>
                  </a:txBody>
                  <a:tcPr marL="30000" marR="30000" marT="15000" marB="15000" anchor="ctr"/>
                </a:tc>
                <a:tc>
                  <a:txBody>
                    <a:bodyPr/>
                    <a:lstStyle/>
                    <a:p>
                      <a:r>
                        <a:rPr lang="en-US" sz="1600" dirty="0"/>
                        <a:t>- Combines podium and desk for a flexible workspace- Tilted podium with 6" height adjustment- Locking shelves for added security</a:t>
                      </a:r>
                    </a:p>
                  </a:txBody>
                  <a:tcPr marL="30000" marR="30000" marT="15000" marB="15000" anchor="ctr"/>
                </a:tc>
                <a:tc>
                  <a:txBody>
                    <a:bodyPr/>
                    <a:lstStyle/>
                    <a:p>
                      <a:r>
                        <a:rPr lang="en-US" sz="1600" dirty="0"/>
                        <a:t>- Fully welded frame for durability- Height adjustment via a single lever- Customizable with field-installed accessories</a:t>
                      </a:r>
                    </a:p>
                  </a:txBody>
                  <a:tcPr marL="30000" marR="30000" marT="15000" marB="15000" anchor="ctr"/>
                </a:tc>
                <a:tc>
                  <a:txBody>
                    <a:bodyPr/>
                    <a:lstStyle/>
                    <a:p>
                      <a:r>
                        <a:rPr lang="en-US" sz="1600" dirty="0"/>
                        <a:t>- Split height for left/right work configurations- Lockable casters and mobile podium design- Multiple size and laminate options</a:t>
                      </a:r>
                    </a:p>
                  </a:txBody>
                  <a:tcPr marL="30000" marR="30000" marT="15000" marB="15000" anchor="ctr"/>
                </a:tc>
                <a:extLst>
                  <a:ext uri="{0D108BD9-81ED-4DB2-BD59-A6C34878D82A}">
                    <a16:rowId xmlns:a16="http://schemas.microsoft.com/office/drawing/2014/main" val="1567738127"/>
                  </a:ext>
                </a:extLst>
              </a:tr>
              <a:tr h="828629">
                <a:tc>
                  <a:txBody>
                    <a:bodyPr/>
                    <a:lstStyle/>
                    <a:p>
                      <a:r>
                        <a:rPr lang="en-US" sz="1600" dirty="0"/>
                        <a:t>List Price</a:t>
                      </a:r>
                    </a:p>
                  </a:txBody>
                  <a:tcPr marL="30000" marR="30000" marT="15000" marB="15000" anchor="ctr"/>
                </a:tc>
                <a:tc>
                  <a:txBody>
                    <a:bodyPr/>
                    <a:lstStyle/>
                    <a:p>
                      <a:pPr algn="just" fontAlgn="b"/>
                      <a:r>
                        <a:rPr lang="en-US" sz="1400" b="0" i="0" u="none" strike="noStrike" dirty="0">
                          <a:solidFill>
                            <a:srgbClr val="000000"/>
                          </a:solidFill>
                          <a:effectLst/>
                          <a:latin typeface="+mn-lt"/>
                        </a:rPr>
                        <a:t>$2,780</a:t>
                      </a:r>
                    </a:p>
                  </a:txBody>
                  <a:tcPr marL="9525" marR="9525" marT="9525" marB="0" anchor="ctr">
                    <a:solidFill>
                      <a:schemeClr val="accent5"/>
                    </a:solidFill>
                  </a:tcPr>
                </a:tc>
                <a:tc>
                  <a:txBody>
                    <a:bodyPr/>
                    <a:lstStyle/>
                    <a:p>
                      <a:pPr algn="just"/>
                      <a:endParaRPr lang="en-US" sz="1400" dirty="0">
                        <a:latin typeface="+mn-lt"/>
                      </a:endParaRPr>
                    </a:p>
                  </a:txBody>
                  <a:tcPr marL="30000" marR="30000" marT="15000" marB="15000" anchor="ctr"/>
                </a:tc>
                <a:tc>
                  <a:txBody>
                    <a:bodyPr/>
                    <a:lstStyle/>
                    <a:p>
                      <a:pPr algn="just"/>
                      <a:r>
                        <a:rPr lang="en-US" sz="1600" dirty="0">
                          <a:solidFill>
                            <a:schemeClr val="tx1"/>
                          </a:solidFill>
                          <a:latin typeface="+mn-lt"/>
                        </a:rPr>
                        <a:t>$3,150</a:t>
                      </a:r>
                    </a:p>
                  </a:txBody>
                  <a:tcPr marL="30000" marR="30000" marT="15000" marB="15000" anchor="ctr"/>
                </a:tc>
                <a:tc>
                  <a:txBody>
                    <a:bodyPr/>
                    <a:lstStyle/>
                    <a:p>
                      <a:pPr algn="just"/>
                      <a:r>
                        <a:rPr lang="en-US" sz="1600" dirty="0">
                          <a:solidFill>
                            <a:schemeClr val="tx1"/>
                          </a:solidFill>
                          <a:latin typeface="+mn-lt"/>
                        </a:rPr>
                        <a:t>$2,452</a:t>
                      </a:r>
                    </a:p>
                  </a:txBody>
                  <a:tcPr marL="30000" marR="30000" marT="15000" marB="15000" anchor="ctr"/>
                </a:tc>
                <a:tc>
                  <a:txBody>
                    <a:bodyPr/>
                    <a:lstStyle/>
                    <a:p>
                      <a:pPr algn="just" fontAlgn="b"/>
                      <a:r>
                        <a:rPr lang="en-US" sz="1600" b="0" i="0" u="none" strike="noStrike" dirty="0">
                          <a:solidFill>
                            <a:schemeClr val="tx1"/>
                          </a:solidFill>
                          <a:effectLst/>
                          <a:latin typeface="+mn-lt"/>
                        </a:rPr>
                        <a:t>$5,124</a:t>
                      </a:r>
                    </a:p>
                  </a:txBody>
                  <a:tcPr marL="9525" marR="9525" marT="9525" marB="0" anchor="ctr"/>
                </a:tc>
                <a:tc>
                  <a:txBody>
                    <a:bodyPr/>
                    <a:lstStyle/>
                    <a:p>
                      <a:r>
                        <a:rPr lang="en-US" sz="1600" dirty="0">
                          <a:solidFill>
                            <a:schemeClr val="tx1"/>
                          </a:solidFill>
                          <a:latin typeface="+mn-lt"/>
                        </a:rPr>
                        <a:t>$2,939</a:t>
                      </a:r>
                    </a:p>
                  </a:txBody>
                  <a:tcPr marL="30000" marR="30000" marT="15000" marB="15000" anchor="ctr"/>
                </a:tc>
                <a:extLst>
                  <a:ext uri="{0D108BD9-81ED-4DB2-BD59-A6C34878D82A}">
                    <a16:rowId xmlns:a16="http://schemas.microsoft.com/office/drawing/2014/main" val="2860713420"/>
                  </a:ext>
                </a:extLst>
              </a:tr>
              <a:tr h="602166">
                <a:tc>
                  <a:txBody>
                    <a:bodyPr/>
                    <a:lstStyle/>
                    <a:p>
                      <a:r>
                        <a:rPr lang="en-US" sz="1600" dirty="0"/>
                        <a:t>Catalog Dealer Price</a:t>
                      </a:r>
                    </a:p>
                  </a:txBody>
                  <a:tcPr marL="30000" marR="30000" marT="15000" marB="15000" anchor="ctr"/>
                </a:tc>
                <a:tc>
                  <a:txBody>
                    <a:bodyPr/>
                    <a:lstStyle/>
                    <a:p>
                      <a:pPr algn="just" fontAlgn="b"/>
                      <a:r>
                        <a:rPr lang="en-US" sz="1400" b="0" i="0" u="none" strike="noStrike" dirty="0">
                          <a:solidFill>
                            <a:srgbClr val="000000"/>
                          </a:solidFill>
                          <a:effectLst/>
                          <a:latin typeface="+mn-lt"/>
                        </a:rPr>
                        <a:t>$1,890 (est. 32% dealer margin)</a:t>
                      </a:r>
                    </a:p>
                  </a:txBody>
                  <a:tcPr marL="9525" marR="9525" marT="9525" marB="0" anchor="ctr">
                    <a:solidFill>
                      <a:schemeClr val="accent5"/>
                    </a:solidFill>
                  </a:tcPr>
                </a:tc>
                <a:tc>
                  <a:txBody>
                    <a:bodyPr/>
                    <a:lstStyle/>
                    <a:p>
                      <a:pPr algn="just"/>
                      <a:r>
                        <a:rPr lang="en-US" sz="1400" dirty="0">
                          <a:latin typeface="+mn-lt"/>
                        </a:rPr>
                        <a:t>$2,050</a:t>
                      </a:r>
                    </a:p>
                  </a:txBody>
                  <a:tcPr marL="30000" marR="30000" marT="15000" marB="15000" anchor="ctr"/>
                </a:tc>
                <a:tc>
                  <a:txBody>
                    <a:bodyPr/>
                    <a:lstStyle/>
                    <a:p>
                      <a:pPr algn="l"/>
                      <a:r>
                        <a:rPr lang="en-US" sz="1600" dirty="0">
                          <a:solidFill>
                            <a:schemeClr val="tx1"/>
                          </a:solidFill>
                          <a:latin typeface="+mn-lt"/>
                        </a:rPr>
                        <a:t>$2,309</a:t>
                      </a:r>
                    </a:p>
                  </a:txBody>
                  <a:tcPr marL="30000" marR="30000" marT="15000" marB="15000" anchor="ctr"/>
                </a:tc>
                <a:tc>
                  <a:txBody>
                    <a:bodyPr/>
                    <a:lstStyle/>
                    <a:p>
                      <a:pPr algn="l" fontAlgn="b"/>
                      <a:r>
                        <a:rPr lang="en-US" sz="1600" b="0" i="0" u="none" strike="noStrike" dirty="0">
                          <a:solidFill>
                            <a:schemeClr val="tx1"/>
                          </a:solidFill>
                          <a:effectLst/>
                          <a:latin typeface="+mn-lt"/>
                        </a:rPr>
                        <a:t>$1,520</a:t>
                      </a:r>
                    </a:p>
                  </a:txBody>
                  <a:tcPr marL="9525" marR="9525" marT="9525" marB="0" anchor="ctr"/>
                </a:tc>
                <a:tc>
                  <a:txBody>
                    <a:bodyPr/>
                    <a:lstStyle/>
                    <a:p>
                      <a:pPr algn="l" fontAlgn="b"/>
                      <a:r>
                        <a:rPr lang="en-US" sz="1600" b="0" i="0" u="none" strike="noStrike" dirty="0">
                          <a:solidFill>
                            <a:schemeClr val="tx1"/>
                          </a:solidFill>
                          <a:effectLst/>
                          <a:latin typeface="+mn-lt"/>
                        </a:rPr>
                        <a:t>$3,400</a:t>
                      </a:r>
                    </a:p>
                  </a:txBody>
                  <a:tcPr marL="9525" marR="9525" marT="9525" marB="0" anchor="ctr"/>
                </a:tc>
                <a:tc>
                  <a:txBody>
                    <a:bodyPr/>
                    <a:lstStyle/>
                    <a:p>
                      <a:pPr algn="l"/>
                      <a:r>
                        <a:rPr lang="en-US" sz="1600" dirty="0">
                          <a:solidFill>
                            <a:schemeClr val="tx1"/>
                          </a:solidFill>
                          <a:latin typeface="+mn-lt"/>
                        </a:rPr>
                        <a:t>$1,823</a:t>
                      </a:r>
                    </a:p>
                  </a:txBody>
                  <a:tcPr marL="30000" marR="30000" marT="15000" marB="15000" anchor="ctr"/>
                </a:tc>
                <a:extLst>
                  <a:ext uri="{0D108BD9-81ED-4DB2-BD59-A6C34878D82A}">
                    <a16:rowId xmlns:a16="http://schemas.microsoft.com/office/drawing/2014/main" val="3502257281"/>
                  </a:ext>
                </a:extLst>
              </a:tr>
            </a:tbl>
          </a:graphicData>
        </a:graphic>
      </p:graphicFrame>
      <p:sp>
        <p:nvSpPr>
          <p:cNvPr id="3" name="Title 1">
            <a:extLst>
              <a:ext uri="{FF2B5EF4-FFF2-40B4-BE49-F238E27FC236}">
                <a16:creationId xmlns:a16="http://schemas.microsoft.com/office/drawing/2014/main" id="{B4A2C73A-4C77-2738-4CC1-F0AA771C6A0E}"/>
              </a:ext>
            </a:extLst>
          </p:cNvPr>
          <p:cNvSpPr>
            <a:spLocks noGrp="1"/>
          </p:cNvSpPr>
          <p:nvPr>
            <p:ph type="title"/>
          </p:nvPr>
        </p:nvSpPr>
        <p:spPr>
          <a:xfrm>
            <a:off x="1165508" y="786314"/>
            <a:ext cx="22052984" cy="998520"/>
          </a:xfrm>
        </p:spPr>
        <p:txBody>
          <a:bodyPr/>
          <a:lstStyle/>
          <a:p>
            <a:r>
              <a:rPr lang="en-US"/>
              <a:t>COMPETITIVE ANALYSIS</a:t>
            </a:r>
          </a:p>
        </p:txBody>
      </p:sp>
      <p:pic>
        <p:nvPicPr>
          <p:cNvPr id="4" name="Picture 3">
            <a:extLst>
              <a:ext uri="{FF2B5EF4-FFF2-40B4-BE49-F238E27FC236}">
                <a16:creationId xmlns:a16="http://schemas.microsoft.com/office/drawing/2014/main" id="{0F629613-050F-DD4D-95CA-BAA6FD661DB3}"/>
              </a:ext>
              <a:ext uri="{147F2762-F138-4A5C-976F-8EAC2B608ADB}">
                <a16:predDERef xmlns:a16="http://schemas.microsoft.com/office/drawing/2014/main" pred="{D01481CA-A040-4B4E-89BA-69D43DDFBBEE}"/>
              </a:ext>
            </a:extLst>
          </p:cNvPr>
          <p:cNvPicPr>
            <a:picLocks noChangeAspect="1"/>
          </p:cNvPicPr>
          <p:nvPr/>
        </p:nvPicPr>
        <p:blipFill>
          <a:blip r:embed="rId2"/>
          <a:stretch>
            <a:fillRect/>
          </a:stretch>
        </p:blipFill>
        <p:spPr>
          <a:xfrm>
            <a:off x="3649321" y="2317147"/>
            <a:ext cx="1285875" cy="1276350"/>
          </a:xfrm>
          <a:prstGeom prst="rect">
            <a:avLst/>
          </a:prstGeom>
        </p:spPr>
      </p:pic>
      <p:pic>
        <p:nvPicPr>
          <p:cNvPr id="5" name="Picture 4">
            <a:extLst>
              <a:ext uri="{FF2B5EF4-FFF2-40B4-BE49-F238E27FC236}">
                <a16:creationId xmlns:a16="http://schemas.microsoft.com/office/drawing/2014/main" id="{B852DE31-3DF1-F3A4-C8D8-CD1EB8EDDF25}"/>
              </a:ext>
            </a:extLst>
          </p:cNvPr>
          <p:cNvPicPr>
            <a:picLocks noChangeAspect="1"/>
          </p:cNvPicPr>
          <p:nvPr/>
        </p:nvPicPr>
        <p:blipFill>
          <a:blip r:embed="rId3"/>
          <a:stretch>
            <a:fillRect/>
          </a:stretch>
        </p:blipFill>
        <p:spPr>
          <a:xfrm>
            <a:off x="7582061" y="2444359"/>
            <a:ext cx="1295399" cy="1021926"/>
          </a:xfrm>
          <a:prstGeom prst="rect">
            <a:avLst/>
          </a:prstGeom>
        </p:spPr>
      </p:pic>
      <p:pic>
        <p:nvPicPr>
          <p:cNvPr id="6" name="Picture 5" descr="58021 Teacher Desk Split Height ">
            <a:extLst>
              <a:ext uri="{FF2B5EF4-FFF2-40B4-BE49-F238E27FC236}">
                <a16:creationId xmlns:a16="http://schemas.microsoft.com/office/drawing/2014/main" id="{C5B115CE-569A-C288-7EF2-B92026AC62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52" t="13552" r="14018" b="12616"/>
          <a:stretch/>
        </p:blipFill>
        <p:spPr bwMode="auto">
          <a:xfrm>
            <a:off x="20734679" y="2309138"/>
            <a:ext cx="1155700" cy="11780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it-Stand Teacher Desk">
            <a:extLst>
              <a:ext uri="{FF2B5EF4-FFF2-40B4-BE49-F238E27FC236}">
                <a16:creationId xmlns:a16="http://schemas.microsoft.com/office/drawing/2014/main" id="{48C1179A-A395-563C-9B1E-79FF97A294D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663"/>
          <a:stretch/>
        </p:blipFill>
        <p:spPr bwMode="auto">
          <a:xfrm>
            <a:off x="10498995" y="2331796"/>
            <a:ext cx="1222375" cy="10684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rend Podium Desk">
            <a:extLst>
              <a:ext uri="{FF2B5EF4-FFF2-40B4-BE49-F238E27FC236}">
                <a16:creationId xmlns:a16="http://schemas.microsoft.com/office/drawing/2014/main" id="{AD136EEC-8AFE-C502-FD6C-2C85E7A6FC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965" b="10345"/>
          <a:stretch/>
        </p:blipFill>
        <p:spPr bwMode="auto">
          <a:xfrm>
            <a:off x="13449799" y="2589141"/>
            <a:ext cx="103879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B4A07B3-06C8-9E4A-80DA-6BDD6926FA4A}"/>
              </a:ext>
            </a:extLst>
          </p:cNvPr>
          <p:cNvPicPr>
            <a:picLocks noChangeAspect="1"/>
          </p:cNvPicPr>
          <p:nvPr/>
        </p:nvPicPr>
        <p:blipFill rotWithShape="1">
          <a:blip r:embed="rId7"/>
          <a:srcRect l="5555"/>
          <a:stretch/>
        </p:blipFill>
        <p:spPr>
          <a:xfrm>
            <a:off x="16640306" y="2638251"/>
            <a:ext cx="1327149" cy="683908"/>
          </a:xfrm>
          <a:prstGeom prst="rect">
            <a:avLst/>
          </a:prstGeom>
        </p:spPr>
      </p:pic>
    </p:spTree>
    <p:extLst>
      <p:ext uri="{BB962C8B-B14F-4D97-AF65-F5344CB8AC3E}">
        <p14:creationId xmlns:p14="http://schemas.microsoft.com/office/powerpoint/2010/main" val="386815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53E25EF-F06F-33FA-8374-E4AFEA2D750B}"/>
              </a:ext>
            </a:extLst>
          </p:cNvPr>
          <p:cNvSpPr>
            <a:spLocks noGrp="1"/>
          </p:cNvSpPr>
          <p:nvPr>
            <p:ph type="title"/>
          </p:nvPr>
        </p:nvSpPr>
        <p:spPr>
          <a:xfrm>
            <a:off x="1165508" y="992270"/>
            <a:ext cx="22052984" cy="998520"/>
          </a:xfrm>
        </p:spPr>
        <p:txBody>
          <a:bodyPr/>
          <a:lstStyle/>
          <a:p>
            <a:r>
              <a:rPr lang="en-US" dirty="0"/>
              <a:t>PRICING</a:t>
            </a:r>
          </a:p>
        </p:txBody>
      </p:sp>
      <p:graphicFrame>
        <p:nvGraphicFramePr>
          <p:cNvPr id="4" name="Table 3">
            <a:extLst>
              <a:ext uri="{FF2B5EF4-FFF2-40B4-BE49-F238E27FC236}">
                <a16:creationId xmlns:a16="http://schemas.microsoft.com/office/drawing/2014/main" id="{F703AF59-210C-B9FE-9D0D-7D523272837A}"/>
              </a:ext>
            </a:extLst>
          </p:cNvPr>
          <p:cNvGraphicFramePr>
            <a:graphicFrameLocks noGrp="1"/>
          </p:cNvGraphicFramePr>
          <p:nvPr>
            <p:extLst>
              <p:ext uri="{D42A27DB-BD31-4B8C-83A1-F6EECF244321}">
                <p14:modId xmlns:p14="http://schemas.microsoft.com/office/powerpoint/2010/main" val="3809512831"/>
              </p:ext>
            </p:extLst>
          </p:nvPr>
        </p:nvGraphicFramePr>
        <p:xfrm>
          <a:off x="1165508" y="3411612"/>
          <a:ext cx="22052986" cy="7183929"/>
        </p:xfrm>
        <a:graphic>
          <a:graphicData uri="http://schemas.openxmlformats.org/drawingml/2006/table">
            <a:tbl>
              <a:tblPr>
                <a:tableStyleId>{5940675A-B579-460E-94D1-54222C63F5DA}</a:tableStyleId>
              </a:tblPr>
              <a:tblGrid>
                <a:gridCol w="1507986">
                  <a:extLst>
                    <a:ext uri="{9D8B030D-6E8A-4147-A177-3AD203B41FA5}">
                      <a16:colId xmlns:a16="http://schemas.microsoft.com/office/drawing/2014/main" val="3741230652"/>
                    </a:ext>
                  </a:extLst>
                </a:gridCol>
                <a:gridCol w="7285058">
                  <a:extLst>
                    <a:ext uri="{9D8B030D-6E8A-4147-A177-3AD203B41FA5}">
                      <a16:colId xmlns:a16="http://schemas.microsoft.com/office/drawing/2014/main" val="1021321443"/>
                    </a:ext>
                  </a:extLst>
                </a:gridCol>
                <a:gridCol w="2152244">
                  <a:extLst>
                    <a:ext uri="{9D8B030D-6E8A-4147-A177-3AD203B41FA5}">
                      <a16:colId xmlns:a16="http://schemas.microsoft.com/office/drawing/2014/main" val="2255444130"/>
                    </a:ext>
                  </a:extLst>
                </a:gridCol>
                <a:gridCol w="1982329">
                  <a:extLst>
                    <a:ext uri="{9D8B030D-6E8A-4147-A177-3AD203B41FA5}">
                      <a16:colId xmlns:a16="http://schemas.microsoft.com/office/drawing/2014/main" val="3835311443"/>
                    </a:ext>
                  </a:extLst>
                </a:gridCol>
                <a:gridCol w="2689879">
                  <a:extLst>
                    <a:ext uri="{9D8B030D-6E8A-4147-A177-3AD203B41FA5}">
                      <a16:colId xmlns:a16="http://schemas.microsoft.com/office/drawing/2014/main" val="1599643212"/>
                    </a:ext>
                  </a:extLst>
                </a:gridCol>
                <a:gridCol w="3716867">
                  <a:extLst>
                    <a:ext uri="{9D8B030D-6E8A-4147-A177-3AD203B41FA5}">
                      <a16:colId xmlns:a16="http://schemas.microsoft.com/office/drawing/2014/main" val="3212456872"/>
                    </a:ext>
                  </a:extLst>
                </a:gridCol>
                <a:gridCol w="2718623">
                  <a:extLst>
                    <a:ext uri="{9D8B030D-6E8A-4147-A177-3AD203B41FA5}">
                      <a16:colId xmlns:a16="http://schemas.microsoft.com/office/drawing/2014/main" val="178718327"/>
                    </a:ext>
                  </a:extLst>
                </a:gridCol>
              </a:tblGrid>
              <a:tr h="443043">
                <a:tc>
                  <a:txBody>
                    <a:bodyPr/>
                    <a:lstStyle/>
                    <a:p>
                      <a:pPr algn="r" fontAlgn="b"/>
                      <a:r>
                        <a:rPr lang="en-US" sz="2200" u="none" strike="noStrike">
                          <a:effectLst/>
                        </a:rPr>
                        <a:t>4</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x multiplier</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dirty="0">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344733462"/>
                  </a:ext>
                </a:extLst>
              </a:tr>
              <a:tr h="474790">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2124341513"/>
                  </a:ext>
                </a:extLst>
              </a:tr>
              <a:tr h="474790">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4197991628"/>
                  </a:ext>
                </a:extLst>
              </a:tr>
              <a:tr h="443043">
                <a:tc>
                  <a:txBody>
                    <a:bodyPr/>
                    <a:lstStyle/>
                    <a:p>
                      <a:pPr algn="l" fontAlgn="b"/>
                      <a:r>
                        <a:rPr lang="en-US" sz="2200" u="none" strike="noStrike">
                          <a:effectLst/>
                        </a:rPr>
                        <a:t>Item No</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Desc</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Cost</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MSRP</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Dealer Price</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Margin @ Dealer Price</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Margin @ MSRP </a:t>
                      </a:r>
                      <a:endParaRPr lang="en-US" sz="2200" b="1"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694679003"/>
                  </a:ext>
                </a:extLst>
              </a:tr>
              <a:tr h="443043">
                <a:tc>
                  <a:txBody>
                    <a:bodyPr/>
                    <a:lstStyle/>
                    <a:p>
                      <a:pPr algn="ctr" fontAlgn="b"/>
                      <a:r>
                        <a:rPr lang="en-US" sz="2200" u="none" strike="noStrike">
                          <a:effectLst/>
                        </a:rPr>
                        <a:t>371306</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Desk</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$251.00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$1,004.00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$451.80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3893777165"/>
                  </a:ext>
                </a:extLst>
              </a:tr>
              <a:tr h="443043">
                <a:tc>
                  <a:txBody>
                    <a:bodyPr/>
                    <a:lstStyle/>
                    <a:p>
                      <a:pPr algn="ctr" fontAlgn="b"/>
                      <a:r>
                        <a:rPr lang="en-US" sz="2200" u="none" strike="noStrike">
                          <a:effectLst/>
                        </a:rPr>
                        <a:t>372104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Podium</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$106.00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$424.00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$190.80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3020683957"/>
                  </a:ext>
                </a:extLst>
              </a:tr>
              <a:tr h="443043">
                <a:tc>
                  <a:txBody>
                    <a:bodyPr/>
                    <a:lstStyle/>
                    <a:p>
                      <a:pPr algn="ctr" fontAlgn="b"/>
                      <a:r>
                        <a:rPr lang="en-US" sz="2200" u="none" strike="noStrike">
                          <a:effectLst/>
                        </a:rPr>
                        <a:t>371708</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Cab-2 Drw</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$338.00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$1,352.00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$608.40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2292321019"/>
                  </a:ext>
                </a:extLst>
              </a:tr>
              <a:tr h="443043">
                <a:tc>
                  <a:txBody>
                    <a:bodyPr/>
                    <a:lstStyle/>
                    <a:p>
                      <a:pPr algn="ctr" fontAlgn="b"/>
                      <a:r>
                        <a:rPr lang="en-US" sz="2200" u="none" strike="noStrike">
                          <a:effectLst/>
                        </a:rPr>
                        <a:t>371710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Cab-3 Drw</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$397.00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$1,588.00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$714.60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3502109930"/>
                  </a:ext>
                </a:extLst>
              </a:tr>
              <a:tr h="443043">
                <a:tc>
                  <a:txBody>
                    <a:bodyPr/>
                    <a:lstStyle/>
                    <a:p>
                      <a:pPr algn="ctr" fontAlgn="b"/>
                      <a:r>
                        <a:rPr lang="en-US" sz="2200" u="none" strike="noStrike">
                          <a:effectLst/>
                        </a:rPr>
                        <a:t>371709</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Podium Cab</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$191.00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$764.00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$343.80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2635870575"/>
                  </a:ext>
                </a:extLst>
              </a:tr>
              <a:tr h="474790">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1815535285"/>
                  </a:ext>
                </a:extLst>
              </a:tr>
              <a:tr h="443043">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Bundle</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Cost</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MSRP</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Dealer Price</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Margin @ Dealer Price</a:t>
                      </a:r>
                      <a:endParaRPr lang="en-US" sz="2200" b="1"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Margin @ MSRP </a:t>
                      </a:r>
                      <a:endParaRPr lang="en-US" sz="2200" b="1"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3406188109"/>
                  </a:ext>
                </a:extLst>
              </a:tr>
              <a:tr h="443043">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Desk + Podium + Cab-2 Drw</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$695.00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$2,780.00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$1,251.00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781900886"/>
                  </a:ext>
                </a:extLst>
              </a:tr>
              <a:tr h="443043">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Desk + Podium + Cab-3 Drw</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$754.00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$3,016.00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$1,357.20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938927962"/>
                  </a:ext>
                </a:extLst>
              </a:tr>
              <a:tr h="443043">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Desk + Podium + Podium Cab</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$548.00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$2,192.00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$986.40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1483485375"/>
                  </a:ext>
                </a:extLst>
              </a:tr>
              <a:tr h="443043">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Desk + Podium + Cab-2 Drw + Cab-3 Drw</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$1,092.00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$4,368.00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$1,965.60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75%</a:t>
                      </a:r>
                      <a:endParaRPr lang="en-US" sz="2200" b="0" i="0" u="none" strike="noStrike">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3406238210"/>
                  </a:ext>
                </a:extLst>
              </a:tr>
              <a:tr h="443043">
                <a:tc>
                  <a:txBody>
                    <a:bodyPr/>
                    <a:lstStyle/>
                    <a:p>
                      <a:pPr algn="l" fontAlgn="b"/>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l" fontAlgn="b"/>
                      <a:r>
                        <a:rPr lang="en-US" sz="2200" u="none" strike="noStrike">
                          <a:effectLst/>
                        </a:rPr>
                        <a:t>Desk + Podium + Cab-2 Drw + Cab-3 Drw + Podium Cab</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$1,283.00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$5,132.00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$2,309.40</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a:effectLst/>
                        </a:rPr>
                        <a:t>44%</a:t>
                      </a:r>
                      <a:endParaRPr lang="en-US" sz="2200" b="0" i="0" u="none" strike="noStrike">
                        <a:solidFill>
                          <a:srgbClr val="000000"/>
                        </a:solidFill>
                        <a:effectLst/>
                        <a:latin typeface="Arial" panose="020B0604020202020204" pitchFamily="34" charset="0"/>
                      </a:endParaRPr>
                    </a:p>
                  </a:txBody>
                  <a:tcPr marL="21259" marR="21259" marT="21259" marB="0" anchor="b"/>
                </a:tc>
                <a:tc>
                  <a:txBody>
                    <a:bodyPr/>
                    <a:lstStyle/>
                    <a:p>
                      <a:pPr algn="r" fontAlgn="b"/>
                      <a:r>
                        <a:rPr lang="en-US" sz="2200" u="none" strike="noStrike" dirty="0">
                          <a:effectLst/>
                        </a:rPr>
                        <a:t>75%</a:t>
                      </a:r>
                      <a:endParaRPr lang="en-US" sz="2200" b="0" i="0" u="none" strike="noStrike" dirty="0">
                        <a:solidFill>
                          <a:srgbClr val="000000"/>
                        </a:solidFill>
                        <a:effectLst/>
                        <a:latin typeface="Arial" panose="020B0604020202020204" pitchFamily="34" charset="0"/>
                      </a:endParaRPr>
                    </a:p>
                  </a:txBody>
                  <a:tcPr marL="21259" marR="21259" marT="21259" marB="0" anchor="b"/>
                </a:tc>
                <a:extLst>
                  <a:ext uri="{0D108BD9-81ED-4DB2-BD59-A6C34878D82A}">
                    <a16:rowId xmlns:a16="http://schemas.microsoft.com/office/drawing/2014/main" val="6966250"/>
                  </a:ext>
                </a:extLst>
              </a:tr>
            </a:tbl>
          </a:graphicData>
        </a:graphic>
      </p:graphicFrame>
    </p:spTree>
    <p:extLst>
      <p:ext uri="{BB962C8B-B14F-4D97-AF65-F5344CB8AC3E}">
        <p14:creationId xmlns:p14="http://schemas.microsoft.com/office/powerpoint/2010/main" val="85697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037EE-827E-2753-27CD-83B41ED53632}"/>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8DEDD1B5-6489-77E5-66CA-C28535A19422}"/>
              </a:ext>
            </a:extLst>
          </p:cNvPr>
          <p:cNvSpPr/>
          <p:nvPr/>
        </p:nvSpPr>
        <p:spPr>
          <a:xfrm>
            <a:off x="22388994" y="12896981"/>
            <a:ext cx="1658997" cy="829499"/>
          </a:xfrm>
          <a:custGeom>
            <a:avLst/>
            <a:gdLst/>
            <a:ahLst/>
            <a:cxnLst/>
            <a:rect l="l" t="t" r="r" b="b"/>
            <a:pathLst>
              <a:path w="1244248" h="622124">
                <a:moveTo>
                  <a:pt x="0" y="0"/>
                </a:moveTo>
                <a:lnTo>
                  <a:pt x="1244247" y="0"/>
                </a:lnTo>
                <a:lnTo>
                  <a:pt x="1244247" y="622124"/>
                </a:lnTo>
                <a:lnTo>
                  <a:pt x="0" y="622124"/>
                </a:lnTo>
                <a:lnTo>
                  <a:pt x="0" y="0"/>
                </a:lnTo>
                <a:close/>
              </a:path>
            </a:pathLst>
          </a:custGeom>
          <a:blipFill>
            <a:blip r:embed="rId4">
              <a:extLst>
                <a:ext uri="{96DAC541-7B7A-43D3-8B79-37D633B846F1}">
                  <asvg:svgBlip xmlns:asvg="http://schemas.microsoft.com/office/drawing/2016/SVG/main" r:embed="rId5"/>
                </a:ext>
              </a:extLst>
            </a:blip>
            <a:stretch>
              <a:fillRect b="-763"/>
            </a:stretch>
          </a:blipFill>
        </p:spPr>
        <p:txBody>
          <a:bodyPr/>
          <a:lstStyle/>
          <a:p>
            <a:endParaRPr lang="en-US" sz="2400"/>
          </a:p>
        </p:txBody>
      </p:sp>
      <p:grpSp>
        <p:nvGrpSpPr>
          <p:cNvPr id="5" name="Group 5">
            <a:extLst>
              <a:ext uri="{FF2B5EF4-FFF2-40B4-BE49-F238E27FC236}">
                <a16:creationId xmlns:a16="http://schemas.microsoft.com/office/drawing/2014/main" id="{E23779AC-E006-53C4-F52D-FE8B057CED3C}"/>
              </a:ext>
            </a:extLst>
          </p:cNvPr>
          <p:cNvGrpSpPr/>
          <p:nvPr/>
        </p:nvGrpSpPr>
        <p:grpSpPr>
          <a:xfrm>
            <a:off x="1219507" y="564639"/>
            <a:ext cx="10972493" cy="859085"/>
            <a:chOff x="0" y="0"/>
            <a:chExt cx="10972493" cy="859086"/>
          </a:xfrm>
        </p:grpSpPr>
        <p:sp>
          <p:nvSpPr>
            <p:cNvPr id="6" name="Freeform 6">
              <a:extLst>
                <a:ext uri="{FF2B5EF4-FFF2-40B4-BE49-F238E27FC236}">
                  <a16:creationId xmlns:a16="http://schemas.microsoft.com/office/drawing/2014/main" id="{11EFAA3D-973E-05DE-F304-C5ADA4B98904}"/>
                </a:ext>
              </a:extLst>
            </p:cNvPr>
            <p:cNvSpPr/>
            <p:nvPr/>
          </p:nvSpPr>
          <p:spPr>
            <a:xfrm>
              <a:off x="0" y="0"/>
              <a:ext cx="10972493" cy="859086"/>
            </a:xfrm>
            <a:custGeom>
              <a:avLst/>
              <a:gdLst/>
              <a:ahLst/>
              <a:cxnLst/>
              <a:rect l="l" t="t" r="r" b="b"/>
              <a:pathLst>
                <a:path w="10972493" h="859086">
                  <a:moveTo>
                    <a:pt x="0" y="0"/>
                  </a:moveTo>
                  <a:lnTo>
                    <a:pt x="10972493" y="0"/>
                  </a:lnTo>
                  <a:lnTo>
                    <a:pt x="10972493" y="859086"/>
                  </a:lnTo>
                  <a:lnTo>
                    <a:pt x="0" y="859086"/>
                  </a:lnTo>
                  <a:close/>
                </a:path>
              </a:pathLst>
            </a:custGeom>
            <a:solidFill>
              <a:srgbClr val="000000">
                <a:alpha val="0"/>
              </a:srgbClr>
            </a:solidFill>
          </p:spPr>
          <p:txBody>
            <a:bodyPr/>
            <a:lstStyle/>
            <a:p>
              <a:endParaRPr lang="en-US" sz="2400"/>
            </a:p>
          </p:txBody>
        </p:sp>
        <p:sp>
          <p:nvSpPr>
            <p:cNvPr id="7" name="TextBox 7">
              <a:extLst>
                <a:ext uri="{FF2B5EF4-FFF2-40B4-BE49-F238E27FC236}">
                  <a16:creationId xmlns:a16="http://schemas.microsoft.com/office/drawing/2014/main" id="{B3A59C59-4A09-8D06-5389-D153DF0BAB10}"/>
                </a:ext>
              </a:extLst>
            </p:cNvPr>
            <p:cNvSpPr txBox="1"/>
            <p:nvPr/>
          </p:nvSpPr>
          <p:spPr>
            <a:xfrm>
              <a:off x="0" y="-19050"/>
              <a:ext cx="10972493" cy="878136"/>
            </a:xfrm>
            <a:prstGeom prst="rect">
              <a:avLst/>
            </a:prstGeom>
          </p:spPr>
          <p:txBody>
            <a:bodyPr lIns="0" tIns="0" rIns="0" bIns="0" rtlCol="0" anchor="ctr"/>
            <a:lstStyle/>
            <a:p>
              <a:pPr>
                <a:lnSpc>
                  <a:spcPts val="6600"/>
                </a:lnSpc>
              </a:pPr>
              <a:r>
                <a:rPr lang="en-US" sz="5500" b="1">
                  <a:solidFill>
                    <a:schemeClr val="accent1"/>
                  </a:solidFill>
                  <a:latin typeface="+mj-lt"/>
                  <a:ea typeface="Arimo Bold"/>
                  <a:cs typeface="Arimo Bold"/>
                  <a:sym typeface="Arimo Bold"/>
                </a:rPr>
                <a:t>PRODUCT POSITIONING MAP</a:t>
              </a:r>
            </a:p>
          </p:txBody>
        </p:sp>
      </p:grpSp>
      <p:grpSp>
        <p:nvGrpSpPr>
          <p:cNvPr id="8" name="Group 8">
            <a:extLst>
              <a:ext uri="{FF2B5EF4-FFF2-40B4-BE49-F238E27FC236}">
                <a16:creationId xmlns:a16="http://schemas.microsoft.com/office/drawing/2014/main" id="{278A1194-6772-07C2-6C8B-57D51E8F11F1}"/>
              </a:ext>
            </a:extLst>
          </p:cNvPr>
          <p:cNvGrpSpPr/>
          <p:nvPr/>
        </p:nvGrpSpPr>
        <p:grpSpPr>
          <a:xfrm>
            <a:off x="2604923" y="2382405"/>
            <a:ext cx="4385077" cy="4475596"/>
            <a:chOff x="0" y="0"/>
            <a:chExt cx="4385077" cy="4475596"/>
          </a:xfrm>
        </p:grpSpPr>
        <p:sp>
          <p:nvSpPr>
            <p:cNvPr id="9" name="Freeform 9">
              <a:extLst>
                <a:ext uri="{FF2B5EF4-FFF2-40B4-BE49-F238E27FC236}">
                  <a16:creationId xmlns:a16="http://schemas.microsoft.com/office/drawing/2014/main" id="{6A2273E5-B74D-E8EA-3FEF-CD5D61C77804}"/>
                </a:ext>
              </a:extLst>
            </p:cNvPr>
            <p:cNvSpPr/>
            <p:nvPr/>
          </p:nvSpPr>
          <p:spPr>
            <a:xfrm>
              <a:off x="6527" y="6670"/>
              <a:ext cx="4372082" cy="4462260"/>
            </a:xfrm>
            <a:custGeom>
              <a:avLst/>
              <a:gdLst/>
              <a:ahLst/>
              <a:cxnLst/>
              <a:rect l="l" t="t" r="r" b="b"/>
              <a:pathLst>
                <a:path w="4372082" h="4462260">
                  <a:moveTo>
                    <a:pt x="0" y="0"/>
                  </a:moveTo>
                  <a:lnTo>
                    <a:pt x="4372082" y="0"/>
                  </a:lnTo>
                  <a:lnTo>
                    <a:pt x="4372082" y="4462261"/>
                  </a:lnTo>
                  <a:lnTo>
                    <a:pt x="0" y="4462261"/>
                  </a:lnTo>
                  <a:close/>
                </a:path>
              </a:pathLst>
            </a:custGeom>
            <a:solidFill>
              <a:srgbClr val="E3F1CF"/>
            </a:solidFill>
          </p:spPr>
          <p:txBody>
            <a:bodyPr/>
            <a:lstStyle/>
            <a:p>
              <a:endParaRPr lang="en-US" sz="2400"/>
            </a:p>
          </p:txBody>
        </p:sp>
      </p:grpSp>
      <p:grpSp>
        <p:nvGrpSpPr>
          <p:cNvPr id="10" name="Group 10">
            <a:extLst>
              <a:ext uri="{FF2B5EF4-FFF2-40B4-BE49-F238E27FC236}">
                <a16:creationId xmlns:a16="http://schemas.microsoft.com/office/drawing/2014/main" id="{1764C433-FF7A-D14A-C373-FD2CE009B4CE}"/>
              </a:ext>
            </a:extLst>
          </p:cNvPr>
          <p:cNvGrpSpPr/>
          <p:nvPr/>
        </p:nvGrpSpPr>
        <p:grpSpPr>
          <a:xfrm>
            <a:off x="7129699" y="2382405"/>
            <a:ext cx="4393381" cy="4475596"/>
            <a:chOff x="0" y="0"/>
            <a:chExt cx="4393381" cy="4475596"/>
          </a:xfrm>
        </p:grpSpPr>
        <p:sp>
          <p:nvSpPr>
            <p:cNvPr id="11" name="Freeform 11">
              <a:extLst>
                <a:ext uri="{FF2B5EF4-FFF2-40B4-BE49-F238E27FC236}">
                  <a16:creationId xmlns:a16="http://schemas.microsoft.com/office/drawing/2014/main" id="{F81F53F2-9AD4-9271-629D-9B568386D830}"/>
                </a:ext>
              </a:extLst>
            </p:cNvPr>
            <p:cNvSpPr/>
            <p:nvPr/>
          </p:nvSpPr>
          <p:spPr>
            <a:xfrm>
              <a:off x="6539" y="6670"/>
              <a:ext cx="4380362" cy="4462260"/>
            </a:xfrm>
            <a:custGeom>
              <a:avLst/>
              <a:gdLst/>
              <a:ahLst/>
              <a:cxnLst/>
              <a:rect l="l" t="t" r="r" b="b"/>
              <a:pathLst>
                <a:path w="4380362" h="4462260">
                  <a:moveTo>
                    <a:pt x="0" y="0"/>
                  </a:moveTo>
                  <a:lnTo>
                    <a:pt x="4380362" y="0"/>
                  </a:lnTo>
                  <a:lnTo>
                    <a:pt x="4380362" y="4462261"/>
                  </a:lnTo>
                  <a:lnTo>
                    <a:pt x="0" y="4462261"/>
                  </a:lnTo>
                  <a:close/>
                </a:path>
              </a:pathLst>
            </a:custGeom>
            <a:solidFill>
              <a:srgbClr val="E3F1CF"/>
            </a:solidFill>
          </p:spPr>
          <p:txBody>
            <a:bodyPr/>
            <a:lstStyle/>
            <a:p>
              <a:endParaRPr lang="en-US" sz="2400"/>
            </a:p>
          </p:txBody>
        </p:sp>
      </p:grpSp>
      <p:grpSp>
        <p:nvGrpSpPr>
          <p:cNvPr id="12" name="Group 12">
            <a:extLst>
              <a:ext uri="{FF2B5EF4-FFF2-40B4-BE49-F238E27FC236}">
                <a16:creationId xmlns:a16="http://schemas.microsoft.com/office/drawing/2014/main" id="{1017603F-E204-83CC-DF8C-846BF5B61336}"/>
              </a:ext>
            </a:extLst>
          </p:cNvPr>
          <p:cNvGrpSpPr/>
          <p:nvPr/>
        </p:nvGrpSpPr>
        <p:grpSpPr>
          <a:xfrm>
            <a:off x="2604923" y="7022272"/>
            <a:ext cx="4385077" cy="4240921"/>
            <a:chOff x="0" y="0"/>
            <a:chExt cx="4385077" cy="4240921"/>
          </a:xfrm>
        </p:grpSpPr>
        <p:sp>
          <p:nvSpPr>
            <p:cNvPr id="13" name="Freeform 13">
              <a:extLst>
                <a:ext uri="{FF2B5EF4-FFF2-40B4-BE49-F238E27FC236}">
                  <a16:creationId xmlns:a16="http://schemas.microsoft.com/office/drawing/2014/main" id="{7B352617-A290-68CF-AC9B-F10A7C0BA865}"/>
                </a:ext>
              </a:extLst>
            </p:cNvPr>
            <p:cNvSpPr/>
            <p:nvPr/>
          </p:nvSpPr>
          <p:spPr>
            <a:xfrm>
              <a:off x="6527" y="6320"/>
              <a:ext cx="4372082" cy="4228285"/>
            </a:xfrm>
            <a:custGeom>
              <a:avLst/>
              <a:gdLst/>
              <a:ahLst/>
              <a:cxnLst/>
              <a:rect l="l" t="t" r="r" b="b"/>
              <a:pathLst>
                <a:path w="4372082" h="4228285">
                  <a:moveTo>
                    <a:pt x="0" y="0"/>
                  </a:moveTo>
                  <a:lnTo>
                    <a:pt x="4372082" y="0"/>
                  </a:lnTo>
                  <a:lnTo>
                    <a:pt x="4372082" y="4228285"/>
                  </a:lnTo>
                  <a:lnTo>
                    <a:pt x="0" y="4228285"/>
                  </a:lnTo>
                  <a:close/>
                </a:path>
              </a:pathLst>
            </a:custGeom>
            <a:solidFill>
              <a:srgbClr val="E3F1CF"/>
            </a:solidFill>
          </p:spPr>
          <p:txBody>
            <a:bodyPr/>
            <a:lstStyle/>
            <a:p>
              <a:endParaRPr lang="en-US" sz="2400"/>
            </a:p>
          </p:txBody>
        </p:sp>
      </p:grpSp>
      <p:grpSp>
        <p:nvGrpSpPr>
          <p:cNvPr id="14" name="Group 14">
            <a:extLst>
              <a:ext uri="{FF2B5EF4-FFF2-40B4-BE49-F238E27FC236}">
                <a16:creationId xmlns:a16="http://schemas.microsoft.com/office/drawing/2014/main" id="{C503E831-B563-85AC-9095-639ED74AB190}"/>
              </a:ext>
            </a:extLst>
          </p:cNvPr>
          <p:cNvGrpSpPr/>
          <p:nvPr/>
        </p:nvGrpSpPr>
        <p:grpSpPr>
          <a:xfrm>
            <a:off x="7129699" y="7022272"/>
            <a:ext cx="4393381" cy="4240921"/>
            <a:chOff x="0" y="0"/>
            <a:chExt cx="4393381" cy="4240921"/>
          </a:xfrm>
        </p:grpSpPr>
        <p:sp>
          <p:nvSpPr>
            <p:cNvPr id="15" name="Freeform 15">
              <a:extLst>
                <a:ext uri="{FF2B5EF4-FFF2-40B4-BE49-F238E27FC236}">
                  <a16:creationId xmlns:a16="http://schemas.microsoft.com/office/drawing/2014/main" id="{F17633AD-3F98-E8D7-B9F1-950BCF544305}"/>
                </a:ext>
              </a:extLst>
            </p:cNvPr>
            <p:cNvSpPr/>
            <p:nvPr/>
          </p:nvSpPr>
          <p:spPr>
            <a:xfrm>
              <a:off x="6539" y="6320"/>
              <a:ext cx="4380362" cy="4228285"/>
            </a:xfrm>
            <a:custGeom>
              <a:avLst/>
              <a:gdLst/>
              <a:ahLst/>
              <a:cxnLst/>
              <a:rect l="l" t="t" r="r" b="b"/>
              <a:pathLst>
                <a:path w="4380362" h="4228285">
                  <a:moveTo>
                    <a:pt x="0" y="0"/>
                  </a:moveTo>
                  <a:lnTo>
                    <a:pt x="4380362" y="0"/>
                  </a:lnTo>
                  <a:lnTo>
                    <a:pt x="4380362" y="4228285"/>
                  </a:lnTo>
                  <a:lnTo>
                    <a:pt x="0" y="4228285"/>
                  </a:lnTo>
                  <a:close/>
                </a:path>
              </a:pathLst>
            </a:custGeom>
            <a:solidFill>
              <a:srgbClr val="E3F1CF"/>
            </a:solidFill>
          </p:spPr>
          <p:txBody>
            <a:bodyPr/>
            <a:lstStyle/>
            <a:p>
              <a:endParaRPr lang="en-US" sz="2400"/>
            </a:p>
          </p:txBody>
        </p:sp>
      </p:grpSp>
      <p:sp>
        <p:nvSpPr>
          <p:cNvPr id="16" name="AutoShape 16">
            <a:extLst>
              <a:ext uri="{FF2B5EF4-FFF2-40B4-BE49-F238E27FC236}">
                <a16:creationId xmlns:a16="http://schemas.microsoft.com/office/drawing/2014/main" id="{D25174E2-DD8C-95BE-CA75-4185BDF7447E}"/>
              </a:ext>
            </a:extLst>
          </p:cNvPr>
          <p:cNvSpPr/>
          <p:nvPr/>
        </p:nvSpPr>
        <p:spPr>
          <a:xfrm>
            <a:off x="2165965" y="11556713"/>
            <a:ext cx="9690025" cy="0"/>
          </a:xfrm>
          <a:prstGeom prst="line">
            <a:avLst/>
          </a:prstGeom>
          <a:ln w="95250" cap="rnd">
            <a:solidFill>
              <a:srgbClr val="767A82"/>
            </a:solidFill>
            <a:prstDash val="solid"/>
            <a:headEnd type="none" w="sm" len="sm"/>
            <a:tailEnd type="triangle" w="lg" len="med"/>
          </a:ln>
        </p:spPr>
        <p:txBody>
          <a:bodyPr/>
          <a:lstStyle/>
          <a:p>
            <a:endParaRPr lang="en-US" sz="2400"/>
          </a:p>
        </p:txBody>
      </p:sp>
      <p:sp>
        <p:nvSpPr>
          <p:cNvPr id="17" name="AutoShape 17">
            <a:extLst>
              <a:ext uri="{FF2B5EF4-FFF2-40B4-BE49-F238E27FC236}">
                <a16:creationId xmlns:a16="http://schemas.microsoft.com/office/drawing/2014/main" id="{6F93292A-013A-D73E-8DFA-E82C5CC10D1D}"/>
              </a:ext>
            </a:extLst>
          </p:cNvPr>
          <p:cNvSpPr/>
          <p:nvPr/>
        </p:nvSpPr>
        <p:spPr>
          <a:xfrm flipH="1" flipV="1">
            <a:off x="2165964" y="2322020"/>
            <a:ext cx="0" cy="9234693"/>
          </a:xfrm>
          <a:prstGeom prst="line">
            <a:avLst/>
          </a:prstGeom>
          <a:ln w="95250" cap="rnd">
            <a:solidFill>
              <a:srgbClr val="767A82"/>
            </a:solidFill>
            <a:prstDash val="solid"/>
            <a:headEnd type="none" w="sm" len="sm"/>
            <a:tailEnd type="triangle" w="lg" len="med"/>
          </a:ln>
        </p:spPr>
        <p:txBody>
          <a:bodyPr/>
          <a:lstStyle/>
          <a:p>
            <a:endParaRPr lang="en-US" sz="2400"/>
          </a:p>
        </p:txBody>
      </p:sp>
      <p:grpSp>
        <p:nvGrpSpPr>
          <p:cNvPr id="18" name="Group 18">
            <a:extLst>
              <a:ext uri="{FF2B5EF4-FFF2-40B4-BE49-F238E27FC236}">
                <a16:creationId xmlns:a16="http://schemas.microsoft.com/office/drawing/2014/main" id="{29BA1B8C-4DE6-D8B2-854B-7A5139602F01}"/>
              </a:ext>
            </a:extLst>
          </p:cNvPr>
          <p:cNvGrpSpPr/>
          <p:nvPr/>
        </p:nvGrpSpPr>
        <p:grpSpPr>
          <a:xfrm>
            <a:off x="2165964" y="11848813"/>
            <a:ext cx="3509531" cy="586608"/>
            <a:chOff x="0" y="0"/>
            <a:chExt cx="3509531" cy="586608"/>
          </a:xfrm>
        </p:grpSpPr>
        <p:sp>
          <p:nvSpPr>
            <p:cNvPr id="19" name="Freeform 19">
              <a:extLst>
                <a:ext uri="{FF2B5EF4-FFF2-40B4-BE49-F238E27FC236}">
                  <a16:creationId xmlns:a16="http://schemas.microsoft.com/office/drawing/2014/main" id="{98ED3909-5BFA-CD62-7E08-D728C5276438}"/>
                </a:ext>
              </a:extLst>
            </p:cNvPr>
            <p:cNvSpPr/>
            <p:nvPr/>
          </p:nvSpPr>
          <p:spPr>
            <a:xfrm>
              <a:off x="0" y="0"/>
              <a:ext cx="3509531" cy="586608"/>
            </a:xfrm>
            <a:custGeom>
              <a:avLst/>
              <a:gdLst/>
              <a:ahLst/>
              <a:cxnLst/>
              <a:rect l="l" t="t" r="r" b="b"/>
              <a:pathLst>
                <a:path w="3509531" h="586608">
                  <a:moveTo>
                    <a:pt x="0" y="0"/>
                  </a:moveTo>
                  <a:lnTo>
                    <a:pt x="3509531" y="0"/>
                  </a:lnTo>
                  <a:lnTo>
                    <a:pt x="3509531" y="586608"/>
                  </a:lnTo>
                  <a:lnTo>
                    <a:pt x="0" y="586608"/>
                  </a:lnTo>
                  <a:close/>
                </a:path>
              </a:pathLst>
            </a:custGeom>
            <a:solidFill>
              <a:srgbClr val="000000">
                <a:alpha val="0"/>
              </a:srgbClr>
            </a:solidFill>
          </p:spPr>
          <p:txBody>
            <a:bodyPr/>
            <a:lstStyle/>
            <a:p>
              <a:endParaRPr lang="en-US" sz="2400"/>
            </a:p>
          </p:txBody>
        </p:sp>
        <p:sp>
          <p:nvSpPr>
            <p:cNvPr id="20" name="TextBox 20">
              <a:extLst>
                <a:ext uri="{FF2B5EF4-FFF2-40B4-BE49-F238E27FC236}">
                  <a16:creationId xmlns:a16="http://schemas.microsoft.com/office/drawing/2014/main" id="{D00BB32E-CB72-9260-20F4-0C57A03C8217}"/>
                </a:ext>
              </a:extLst>
            </p:cNvPr>
            <p:cNvSpPr txBox="1"/>
            <p:nvPr/>
          </p:nvSpPr>
          <p:spPr>
            <a:xfrm>
              <a:off x="0" y="-38100"/>
              <a:ext cx="3509531" cy="624708"/>
            </a:xfrm>
            <a:prstGeom prst="rect">
              <a:avLst/>
            </a:prstGeom>
          </p:spPr>
          <p:txBody>
            <a:bodyPr lIns="0" tIns="0" rIns="0" bIns="0" rtlCol="0" anchor="ctr"/>
            <a:lstStyle/>
            <a:p>
              <a:pPr>
                <a:lnSpc>
                  <a:spcPts val="2400"/>
                </a:lnSpc>
              </a:pPr>
              <a:r>
                <a:rPr lang="en-US" sz="2000" dirty="0">
                  <a:solidFill>
                    <a:srgbClr val="54585E"/>
                  </a:solidFill>
                  <a:latin typeface="Calibri (MS)"/>
                  <a:ea typeface="Calibri (MS)"/>
                  <a:cs typeface="Calibri (MS)"/>
                  <a:sym typeface="Calibri (MS)"/>
                </a:rPr>
                <a:t>Low Quality</a:t>
              </a:r>
            </a:p>
          </p:txBody>
        </p:sp>
      </p:grpSp>
      <p:grpSp>
        <p:nvGrpSpPr>
          <p:cNvPr id="21" name="Group 21">
            <a:extLst>
              <a:ext uri="{FF2B5EF4-FFF2-40B4-BE49-F238E27FC236}">
                <a16:creationId xmlns:a16="http://schemas.microsoft.com/office/drawing/2014/main" id="{5FBF76E2-0088-6D81-1258-C64FD7458FBD}"/>
              </a:ext>
            </a:extLst>
          </p:cNvPr>
          <p:cNvGrpSpPr/>
          <p:nvPr/>
        </p:nvGrpSpPr>
        <p:grpSpPr>
          <a:xfrm>
            <a:off x="7860655" y="11848813"/>
            <a:ext cx="3509531" cy="586608"/>
            <a:chOff x="0" y="0"/>
            <a:chExt cx="3509531" cy="586608"/>
          </a:xfrm>
        </p:grpSpPr>
        <p:sp>
          <p:nvSpPr>
            <p:cNvPr id="22" name="Freeform 22">
              <a:extLst>
                <a:ext uri="{FF2B5EF4-FFF2-40B4-BE49-F238E27FC236}">
                  <a16:creationId xmlns:a16="http://schemas.microsoft.com/office/drawing/2014/main" id="{8B81AD5F-DFB1-C033-DEBE-81F34CD88D12}"/>
                </a:ext>
              </a:extLst>
            </p:cNvPr>
            <p:cNvSpPr/>
            <p:nvPr/>
          </p:nvSpPr>
          <p:spPr>
            <a:xfrm>
              <a:off x="0" y="0"/>
              <a:ext cx="3509531" cy="586608"/>
            </a:xfrm>
            <a:custGeom>
              <a:avLst/>
              <a:gdLst/>
              <a:ahLst/>
              <a:cxnLst/>
              <a:rect l="l" t="t" r="r" b="b"/>
              <a:pathLst>
                <a:path w="3509531" h="586608">
                  <a:moveTo>
                    <a:pt x="0" y="0"/>
                  </a:moveTo>
                  <a:lnTo>
                    <a:pt x="3509531" y="0"/>
                  </a:lnTo>
                  <a:lnTo>
                    <a:pt x="3509531" y="586608"/>
                  </a:lnTo>
                  <a:lnTo>
                    <a:pt x="0" y="586608"/>
                  </a:lnTo>
                  <a:close/>
                </a:path>
              </a:pathLst>
            </a:custGeom>
            <a:solidFill>
              <a:srgbClr val="000000">
                <a:alpha val="0"/>
              </a:srgbClr>
            </a:solidFill>
          </p:spPr>
          <p:txBody>
            <a:bodyPr/>
            <a:lstStyle/>
            <a:p>
              <a:endParaRPr lang="en-US" sz="2400"/>
            </a:p>
          </p:txBody>
        </p:sp>
        <p:sp>
          <p:nvSpPr>
            <p:cNvPr id="23" name="TextBox 23">
              <a:extLst>
                <a:ext uri="{FF2B5EF4-FFF2-40B4-BE49-F238E27FC236}">
                  <a16:creationId xmlns:a16="http://schemas.microsoft.com/office/drawing/2014/main" id="{CC367333-D4DD-13BA-CEBF-FB605350FB46}"/>
                </a:ext>
              </a:extLst>
            </p:cNvPr>
            <p:cNvSpPr txBox="1"/>
            <p:nvPr/>
          </p:nvSpPr>
          <p:spPr>
            <a:xfrm>
              <a:off x="0" y="-38100"/>
              <a:ext cx="3509531" cy="624708"/>
            </a:xfrm>
            <a:prstGeom prst="rect">
              <a:avLst/>
            </a:prstGeom>
          </p:spPr>
          <p:txBody>
            <a:bodyPr lIns="0" tIns="0" rIns="0" bIns="0" rtlCol="0" anchor="ctr"/>
            <a:lstStyle/>
            <a:p>
              <a:pPr algn="r">
                <a:lnSpc>
                  <a:spcPts val="2400"/>
                </a:lnSpc>
              </a:pPr>
              <a:r>
                <a:rPr lang="en-US" sz="2000">
                  <a:solidFill>
                    <a:srgbClr val="54585E"/>
                  </a:solidFill>
                  <a:latin typeface="Calibri (MS)"/>
                  <a:ea typeface="Calibri (MS)"/>
                  <a:cs typeface="Calibri (MS)"/>
                  <a:sym typeface="Calibri (MS)"/>
                </a:rPr>
                <a:t>High Quality</a:t>
              </a:r>
            </a:p>
          </p:txBody>
        </p:sp>
      </p:grpSp>
      <p:grpSp>
        <p:nvGrpSpPr>
          <p:cNvPr id="24" name="Group 24">
            <a:extLst>
              <a:ext uri="{FF2B5EF4-FFF2-40B4-BE49-F238E27FC236}">
                <a16:creationId xmlns:a16="http://schemas.microsoft.com/office/drawing/2014/main" id="{73D698C7-0786-AC0B-39B1-6AD7E9572663}"/>
              </a:ext>
            </a:extLst>
          </p:cNvPr>
          <p:cNvGrpSpPr/>
          <p:nvPr/>
        </p:nvGrpSpPr>
        <p:grpSpPr>
          <a:xfrm rot="-5400000">
            <a:off x="237133" y="9835637"/>
            <a:ext cx="2855545" cy="586608"/>
            <a:chOff x="0" y="0"/>
            <a:chExt cx="2855545" cy="586608"/>
          </a:xfrm>
        </p:grpSpPr>
        <p:sp>
          <p:nvSpPr>
            <p:cNvPr id="25" name="Freeform 25">
              <a:extLst>
                <a:ext uri="{FF2B5EF4-FFF2-40B4-BE49-F238E27FC236}">
                  <a16:creationId xmlns:a16="http://schemas.microsoft.com/office/drawing/2014/main" id="{BD90D994-4536-5036-F4E9-2A0CC5CD0C75}"/>
                </a:ext>
              </a:extLst>
            </p:cNvPr>
            <p:cNvSpPr/>
            <p:nvPr/>
          </p:nvSpPr>
          <p:spPr>
            <a:xfrm>
              <a:off x="0" y="0"/>
              <a:ext cx="2855545" cy="586608"/>
            </a:xfrm>
            <a:custGeom>
              <a:avLst/>
              <a:gdLst/>
              <a:ahLst/>
              <a:cxnLst/>
              <a:rect l="l" t="t" r="r" b="b"/>
              <a:pathLst>
                <a:path w="2855545" h="586608">
                  <a:moveTo>
                    <a:pt x="0" y="0"/>
                  </a:moveTo>
                  <a:lnTo>
                    <a:pt x="2855545" y="0"/>
                  </a:lnTo>
                  <a:lnTo>
                    <a:pt x="2855545" y="586608"/>
                  </a:lnTo>
                  <a:lnTo>
                    <a:pt x="0" y="586608"/>
                  </a:lnTo>
                  <a:close/>
                </a:path>
              </a:pathLst>
            </a:custGeom>
            <a:solidFill>
              <a:srgbClr val="000000">
                <a:alpha val="0"/>
              </a:srgbClr>
            </a:solidFill>
          </p:spPr>
          <p:txBody>
            <a:bodyPr/>
            <a:lstStyle/>
            <a:p>
              <a:endParaRPr lang="en-US" sz="2400"/>
            </a:p>
          </p:txBody>
        </p:sp>
        <p:sp>
          <p:nvSpPr>
            <p:cNvPr id="26" name="TextBox 26">
              <a:extLst>
                <a:ext uri="{FF2B5EF4-FFF2-40B4-BE49-F238E27FC236}">
                  <a16:creationId xmlns:a16="http://schemas.microsoft.com/office/drawing/2014/main" id="{DEDBD5CC-B278-9B3E-E309-B2CE5B04B620}"/>
                </a:ext>
              </a:extLst>
            </p:cNvPr>
            <p:cNvSpPr txBox="1"/>
            <p:nvPr/>
          </p:nvSpPr>
          <p:spPr>
            <a:xfrm>
              <a:off x="0" y="-38100"/>
              <a:ext cx="2855545" cy="624708"/>
            </a:xfrm>
            <a:prstGeom prst="rect">
              <a:avLst/>
            </a:prstGeom>
          </p:spPr>
          <p:txBody>
            <a:bodyPr lIns="0" tIns="0" rIns="0" bIns="0" rtlCol="0" anchor="ctr"/>
            <a:lstStyle/>
            <a:p>
              <a:pPr>
                <a:lnSpc>
                  <a:spcPts val="2400"/>
                </a:lnSpc>
              </a:pPr>
              <a:r>
                <a:rPr lang="en-US" sz="2000">
                  <a:solidFill>
                    <a:srgbClr val="54585E"/>
                  </a:solidFill>
                  <a:latin typeface="Calibri (MS)"/>
                  <a:ea typeface="Calibri (MS)"/>
                  <a:cs typeface="Calibri (MS)"/>
                  <a:sym typeface="Calibri (MS)"/>
                </a:rPr>
                <a:t>Low Price</a:t>
              </a:r>
            </a:p>
          </p:txBody>
        </p:sp>
      </p:grpSp>
      <p:grpSp>
        <p:nvGrpSpPr>
          <p:cNvPr id="27" name="Group 27">
            <a:extLst>
              <a:ext uri="{FF2B5EF4-FFF2-40B4-BE49-F238E27FC236}">
                <a16:creationId xmlns:a16="http://schemas.microsoft.com/office/drawing/2014/main" id="{7B0D5E51-5F0F-C168-41B3-C5C1492C6F10}"/>
              </a:ext>
            </a:extLst>
          </p:cNvPr>
          <p:cNvGrpSpPr/>
          <p:nvPr/>
        </p:nvGrpSpPr>
        <p:grpSpPr>
          <a:xfrm rot="-5400000">
            <a:off x="139452" y="4305150"/>
            <a:ext cx="2855545" cy="586608"/>
            <a:chOff x="0" y="0"/>
            <a:chExt cx="2855545" cy="586608"/>
          </a:xfrm>
        </p:grpSpPr>
        <p:sp>
          <p:nvSpPr>
            <p:cNvPr id="28" name="Freeform 28">
              <a:extLst>
                <a:ext uri="{FF2B5EF4-FFF2-40B4-BE49-F238E27FC236}">
                  <a16:creationId xmlns:a16="http://schemas.microsoft.com/office/drawing/2014/main" id="{7B87FB55-4FDE-7EBE-8CEB-833BC575BF8F}"/>
                </a:ext>
              </a:extLst>
            </p:cNvPr>
            <p:cNvSpPr/>
            <p:nvPr/>
          </p:nvSpPr>
          <p:spPr>
            <a:xfrm>
              <a:off x="0" y="0"/>
              <a:ext cx="2855545" cy="586608"/>
            </a:xfrm>
            <a:custGeom>
              <a:avLst/>
              <a:gdLst/>
              <a:ahLst/>
              <a:cxnLst/>
              <a:rect l="l" t="t" r="r" b="b"/>
              <a:pathLst>
                <a:path w="2855545" h="586608">
                  <a:moveTo>
                    <a:pt x="0" y="0"/>
                  </a:moveTo>
                  <a:lnTo>
                    <a:pt x="2855545" y="0"/>
                  </a:lnTo>
                  <a:lnTo>
                    <a:pt x="2855545" y="586608"/>
                  </a:lnTo>
                  <a:lnTo>
                    <a:pt x="0" y="586608"/>
                  </a:lnTo>
                  <a:close/>
                </a:path>
              </a:pathLst>
            </a:custGeom>
            <a:solidFill>
              <a:srgbClr val="000000">
                <a:alpha val="0"/>
              </a:srgbClr>
            </a:solidFill>
          </p:spPr>
          <p:txBody>
            <a:bodyPr/>
            <a:lstStyle/>
            <a:p>
              <a:endParaRPr lang="en-US" sz="2400"/>
            </a:p>
          </p:txBody>
        </p:sp>
        <p:sp>
          <p:nvSpPr>
            <p:cNvPr id="29" name="TextBox 29">
              <a:extLst>
                <a:ext uri="{FF2B5EF4-FFF2-40B4-BE49-F238E27FC236}">
                  <a16:creationId xmlns:a16="http://schemas.microsoft.com/office/drawing/2014/main" id="{C5D35C74-2820-3A8F-8DA0-B3D458F42B67}"/>
                </a:ext>
              </a:extLst>
            </p:cNvPr>
            <p:cNvSpPr txBox="1"/>
            <p:nvPr/>
          </p:nvSpPr>
          <p:spPr>
            <a:xfrm>
              <a:off x="0" y="-38100"/>
              <a:ext cx="2855545" cy="624708"/>
            </a:xfrm>
            <a:prstGeom prst="rect">
              <a:avLst/>
            </a:prstGeom>
          </p:spPr>
          <p:txBody>
            <a:bodyPr lIns="0" tIns="0" rIns="0" bIns="0" rtlCol="0" anchor="ctr"/>
            <a:lstStyle/>
            <a:p>
              <a:pPr algn="r">
                <a:lnSpc>
                  <a:spcPts val="2400"/>
                </a:lnSpc>
              </a:pPr>
              <a:r>
                <a:rPr lang="en-US" sz="2000" dirty="0">
                  <a:solidFill>
                    <a:srgbClr val="54585E"/>
                  </a:solidFill>
                  <a:latin typeface="Calibri (MS)"/>
                  <a:ea typeface="Calibri (MS)"/>
                  <a:cs typeface="Calibri (MS)"/>
                  <a:sym typeface="Calibri (MS)"/>
                </a:rPr>
                <a:t>High Price</a:t>
              </a:r>
            </a:p>
          </p:txBody>
        </p:sp>
      </p:grpSp>
      <p:sp>
        <p:nvSpPr>
          <p:cNvPr id="30" name="Freeform 30">
            <a:extLst>
              <a:ext uri="{FF2B5EF4-FFF2-40B4-BE49-F238E27FC236}">
                <a16:creationId xmlns:a16="http://schemas.microsoft.com/office/drawing/2014/main" id="{2A052C6E-F31F-F657-FA41-614D3E6BB300}"/>
              </a:ext>
            </a:extLst>
          </p:cNvPr>
          <p:cNvSpPr/>
          <p:nvPr/>
        </p:nvSpPr>
        <p:spPr>
          <a:xfrm>
            <a:off x="8747057" y="8332761"/>
            <a:ext cx="1273040" cy="1264463"/>
          </a:xfrm>
          <a:custGeom>
            <a:avLst/>
            <a:gdLst/>
            <a:ahLst/>
            <a:cxnLst/>
            <a:rect l="l" t="t" r="r" b="b"/>
            <a:pathLst>
              <a:path w="888775" h="888775">
                <a:moveTo>
                  <a:pt x="0" y="0"/>
                </a:moveTo>
                <a:lnTo>
                  <a:pt x="888776" y="0"/>
                </a:lnTo>
                <a:lnTo>
                  <a:pt x="888776" y="888775"/>
                </a:lnTo>
                <a:lnTo>
                  <a:pt x="0" y="888775"/>
                </a:lnTo>
                <a:lnTo>
                  <a:pt x="0" y="0"/>
                </a:lnTo>
                <a:close/>
              </a:path>
            </a:pathLst>
          </a:custGeom>
          <a:blipFill>
            <a:blip r:embed="rId6"/>
            <a:stretch>
              <a:fillRect/>
            </a:stretch>
          </a:blipFill>
        </p:spPr>
        <p:txBody>
          <a:bodyPr/>
          <a:lstStyle/>
          <a:p>
            <a:endParaRPr lang="en-US" sz="2400"/>
          </a:p>
        </p:txBody>
      </p:sp>
      <p:grpSp>
        <p:nvGrpSpPr>
          <p:cNvPr id="31" name="Group 31">
            <a:extLst>
              <a:ext uri="{FF2B5EF4-FFF2-40B4-BE49-F238E27FC236}">
                <a16:creationId xmlns:a16="http://schemas.microsoft.com/office/drawing/2014/main" id="{07942051-F35B-60AF-199A-2CB2AB03E733}"/>
              </a:ext>
            </a:extLst>
          </p:cNvPr>
          <p:cNvGrpSpPr/>
          <p:nvPr/>
        </p:nvGrpSpPr>
        <p:grpSpPr>
          <a:xfrm>
            <a:off x="12596771" y="1705204"/>
            <a:ext cx="5320643" cy="2457739"/>
            <a:chOff x="0" y="-104775"/>
            <a:chExt cx="5320643" cy="2457739"/>
          </a:xfrm>
        </p:grpSpPr>
        <p:sp>
          <p:nvSpPr>
            <p:cNvPr id="32" name="TextBox 32">
              <a:extLst>
                <a:ext uri="{FF2B5EF4-FFF2-40B4-BE49-F238E27FC236}">
                  <a16:creationId xmlns:a16="http://schemas.microsoft.com/office/drawing/2014/main" id="{69F05057-3FB2-4F05-9645-ABE1AD606E06}"/>
                </a:ext>
              </a:extLst>
            </p:cNvPr>
            <p:cNvSpPr txBox="1"/>
            <p:nvPr/>
          </p:nvSpPr>
          <p:spPr>
            <a:xfrm>
              <a:off x="0" y="-104775"/>
              <a:ext cx="5320643" cy="522322"/>
            </a:xfrm>
            <a:prstGeom prst="rect">
              <a:avLst/>
            </a:prstGeom>
          </p:spPr>
          <p:txBody>
            <a:bodyPr lIns="0" tIns="0" rIns="0" bIns="0" rtlCol="0" anchor="t">
              <a:spAutoFit/>
            </a:bodyPr>
            <a:lstStyle/>
            <a:p>
              <a:pPr>
                <a:lnSpc>
                  <a:spcPts val="4395"/>
                </a:lnSpc>
                <a:spcBef>
                  <a:spcPct val="0"/>
                </a:spcBef>
              </a:pPr>
              <a:r>
                <a:rPr lang="en-US" sz="2900" b="1" dirty="0">
                  <a:solidFill>
                    <a:schemeClr val="accent1"/>
                  </a:solidFill>
                  <a:latin typeface="Calibri (MS) Bold"/>
                  <a:ea typeface="Calibri (MS) Bold"/>
                  <a:cs typeface="Calibri (MS) Bold"/>
                  <a:sym typeface="Calibri (MS) Bold"/>
                </a:rPr>
                <a:t>Marco: Cue™</a:t>
              </a:r>
            </a:p>
          </p:txBody>
        </p:sp>
        <p:sp>
          <p:nvSpPr>
            <p:cNvPr id="33" name="TextBox 33">
              <a:extLst>
                <a:ext uri="{FF2B5EF4-FFF2-40B4-BE49-F238E27FC236}">
                  <a16:creationId xmlns:a16="http://schemas.microsoft.com/office/drawing/2014/main" id="{1691E523-7DD0-CCFA-CEF6-39567F381899}"/>
                </a:ext>
              </a:extLst>
            </p:cNvPr>
            <p:cNvSpPr txBox="1"/>
            <p:nvPr/>
          </p:nvSpPr>
          <p:spPr>
            <a:xfrm>
              <a:off x="0" y="693214"/>
              <a:ext cx="5320643" cy="1659750"/>
            </a:xfrm>
            <a:prstGeom prst="rect">
              <a:avLst/>
            </a:prstGeom>
          </p:spPr>
          <p:txBody>
            <a:bodyPr lIns="0" tIns="0" rIns="0" bIns="0" rtlCol="0" anchor="t">
              <a:spAutoFit/>
            </a:bodyPr>
            <a:lstStyle/>
            <a:p>
              <a:pPr>
                <a:lnSpc>
                  <a:spcPts val="3265"/>
                </a:lnSpc>
                <a:spcBef>
                  <a:spcPct val="0"/>
                </a:spcBef>
              </a:pPr>
              <a:r>
                <a:rPr lang="en-US" sz="2150" dirty="0">
                  <a:solidFill>
                    <a:schemeClr val="accent1"/>
                  </a:solidFill>
                  <a:latin typeface="Calibri (MS)"/>
                  <a:ea typeface="Calibri (MS)"/>
                  <a:cs typeface="Calibri (MS)"/>
                  <a:sym typeface="Calibri (MS)"/>
                </a:rPr>
                <a:t>Purpose-built for educators, Cue combines ergonomic freedom, mobility, and modularity—without cords or high cost. Durable and beautiful, at the best value.</a:t>
              </a:r>
            </a:p>
          </p:txBody>
        </p:sp>
      </p:grpSp>
      <p:grpSp>
        <p:nvGrpSpPr>
          <p:cNvPr id="34" name="Group 34">
            <a:extLst>
              <a:ext uri="{FF2B5EF4-FFF2-40B4-BE49-F238E27FC236}">
                <a16:creationId xmlns:a16="http://schemas.microsoft.com/office/drawing/2014/main" id="{CF3379F5-AF6E-071A-D36F-A44A3525FFA8}"/>
              </a:ext>
            </a:extLst>
          </p:cNvPr>
          <p:cNvGrpSpPr/>
          <p:nvPr/>
        </p:nvGrpSpPr>
        <p:grpSpPr>
          <a:xfrm>
            <a:off x="12596771" y="5244223"/>
            <a:ext cx="5320643" cy="2458636"/>
            <a:chOff x="0" y="-104775"/>
            <a:chExt cx="5320643" cy="2458636"/>
          </a:xfrm>
        </p:grpSpPr>
        <p:sp>
          <p:nvSpPr>
            <p:cNvPr id="35" name="TextBox 35">
              <a:extLst>
                <a:ext uri="{FF2B5EF4-FFF2-40B4-BE49-F238E27FC236}">
                  <a16:creationId xmlns:a16="http://schemas.microsoft.com/office/drawing/2014/main" id="{ED6AA167-4766-362E-45D0-5A65B75FEC77}"/>
                </a:ext>
              </a:extLst>
            </p:cNvPr>
            <p:cNvSpPr txBox="1"/>
            <p:nvPr/>
          </p:nvSpPr>
          <p:spPr>
            <a:xfrm>
              <a:off x="0" y="-104775"/>
              <a:ext cx="5320643" cy="522322"/>
            </a:xfrm>
            <a:prstGeom prst="rect">
              <a:avLst/>
            </a:prstGeom>
          </p:spPr>
          <p:txBody>
            <a:bodyPr lIns="0" tIns="0" rIns="0" bIns="0" rtlCol="0" anchor="t">
              <a:spAutoFit/>
            </a:bodyPr>
            <a:lstStyle/>
            <a:p>
              <a:pPr>
                <a:lnSpc>
                  <a:spcPts val="4395"/>
                </a:lnSpc>
                <a:spcBef>
                  <a:spcPct val="0"/>
                </a:spcBef>
              </a:pPr>
              <a:r>
                <a:rPr lang="en-US" sz="2929" b="1">
                  <a:solidFill>
                    <a:schemeClr val="accent1"/>
                  </a:solidFill>
                  <a:latin typeface="Calibri (MS) Bold"/>
                  <a:ea typeface="Calibri (MS) Bold"/>
                  <a:cs typeface="Calibri (MS) Bold"/>
                  <a:sym typeface="Calibri (MS) Bold"/>
                </a:rPr>
                <a:t>Paragon: A&amp;D Crossfit </a:t>
              </a:r>
            </a:p>
          </p:txBody>
        </p:sp>
        <p:sp>
          <p:nvSpPr>
            <p:cNvPr id="36" name="TextBox 36">
              <a:extLst>
                <a:ext uri="{FF2B5EF4-FFF2-40B4-BE49-F238E27FC236}">
                  <a16:creationId xmlns:a16="http://schemas.microsoft.com/office/drawing/2014/main" id="{61E79D9D-8CB6-36F2-D353-9C41B3E012FA}"/>
                </a:ext>
              </a:extLst>
            </p:cNvPr>
            <p:cNvSpPr txBox="1"/>
            <p:nvPr/>
          </p:nvSpPr>
          <p:spPr>
            <a:xfrm>
              <a:off x="0" y="693214"/>
              <a:ext cx="5320643" cy="1660647"/>
            </a:xfrm>
            <a:prstGeom prst="rect">
              <a:avLst/>
            </a:prstGeom>
          </p:spPr>
          <p:txBody>
            <a:bodyPr lIns="0" tIns="0" rIns="0" bIns="0" rtlCol="0" anchor="t">
              <a:spAutoFit/>
            </a:bodyPr>
            <a:lstStyle/>
            <a:p>
              <a:pPr>
                <a:lnSpc>
                  <a:spcPts val="3265"/>
                </a:lnSpc>
                <a:spcBef>
                  <a:spcPct val="0"/>
                </a:spcBef>
              </a:pPr>
              <a:r>
                <a:rPr lang="en-US" sz="2177" dirty="0">
                  <a:solidFill>
                    <a:schemeClr val="accent1"/>
                  </a:solidFill>
                  <a:latin typeface="Calibri (MS)"/>
                  <a:ea typeface="Calibri (MS)"/>
                  <a:cs typeface="Calibri (MS)"/>
                  <a:sym typeface="Calibri (MS)"/>
                </a:rPr>
                <a:t>Entry-level, cost-effective podium. Lacks adjustability and is not pneumatic. Less appealing for modern classrooms needing movement and flexibility.</a:t>
              </a:r>
            </a:p>
          </p:txBody>
        </p:sp>
      </p:grpSp>
      <p:sp>
        <p:nvSpPr>
          <p:cNvPr id="37" name="Freeform 37" descr="Paragon Furniture's icon">
            <a:extLst>
              <a:ext uri="{FF2B5EF4-FFF2-40B4-BE49-F238E27FC236}">
                <a16:creationId xmlns:a16="http://schemas.microsoft.com/office/drawing/2014/main" id="{DE01216B-435A-0F47-AD4D-4E6A742E9F1D}"/>
              </a:ext>
            </a:extLst>
          </p:cNvPr>
          <p:cNvSpPr/>
          <p:nvPr/>
        </p:nvSpPr>
        <p:spPr>
          <a:xfrm>
            <a:off x="3015777" y="6958162"/>
            <a:ext cx="1569036" cy="1569036"/>
          </a:xfrm>
          <a:custGeom>
            <a:avLst/>
            <a:gdLst/>
            <a:ahLst/>
            <a:cxnLst/>
            <a:rect l="l" t="t" r="r" b="b"/>
            <a:pathLst>
              <a:path w="1176777" h="1176777">
                <a:moveTo>
                  <a:pt x="0" y="0"/>
                </a:moveTo>
                <a:lnTo>
                  <a:pt x="1176778" y="0"/>
                </a:lnTo>
                <a:lnTo>
                  <a:pt x="1176778" y="1176777"/>
                </a:lnTo>
                <a:lnTo>
                  <a:pt x="0" y="1176777"/>
                </a:lnTo>
                <a:lnTo>
                  <a:pt x="0" y="0"/>
                </a:lnTo>
                <a:close/>
              </a:path>
            </a:pathLst>
          </a:custGeom>
          <a:blipFill>
            <a:blip r:embed="rId7"/>
            <a:stretch>
              <a:fillRect/>
            </a:stretch>
          </a:blipFill>
        </p:spPr>
        <p:txBody>
          <a:bodyPr/>
          <a:lstStyle/>
          <a:p>
            <a:endParaRPr lang="en-US" sz="2400"/>
          </a:p>
        </p:txBody>
      </p:sp>
      <p:sp>
        <p:nvSpPr>
          <p:cNvPr id="38" name="Freeform 38" descr="Smith System's icon">
            <a:extLst>
              <a:ext uri="{FF2B5EF4-FFF2-40B4-BE49-F238E27FC236}">
                <a16:creationId xmlns:a16="http://schemas.microsoft.com/office/drawing/2014/main" id="{2AB6A6B6-AFC6-8AB3-F3FD-65E9C284D4EC}"/>
              </a:ext>
            </a:extLst>
          </p:cNvPr>
          <p:cNvSpPr/>
          <p:nvPr/>
        </p:nvSpPr>
        <p:spPr>
          <a:xfrm>
            <a:off x="6851251" y="5760551"/>
            <a:ext cx="1112448" cy="1178815"/>
          </a:xfrm>
          <a:custGeom>
            <a:avLst/>
            <a:gdLst/>
            <a:ahLst/>
            <a:cxnLst/>
            <a:rect l="l" t="t" r="r" b="b"/>
            <a:pathLst>
              <a:path w="834336" h="884111">
                <a:moveTo>
                  <a:pt x="0" y="0"/>
                </a:moveTo>
                <a:lnTo>
                  <a:pt x="834336" y="0"/>
                </a:lnTo>
                <a:lnTo>
                  <a:pt x="834336" y="884111"/>
                </a:lnTo>
                <a:lnTo>
                  <a:pt x="0" y="884111"/>
                </a:lnTo>
                <a:lnTo>
                  <a:pt x="0" y="0"/>
                </a:lnTo>
                <a:close/>
              </a:path>
            </a:pathLst>
          </a:custGeom>
          <a:blipFill>
            <a:blip r:embed="rId8"/>
            <a:stretch>
              <a:fillRect l="-12618" t="-7049" r="-13510" b="-11979"/>
            </a:stretch>
          </a:blipFill>
        </p:spPr>
        <p:txBody>
          <a:bodyPr/>
          <a:lstStyle/>
          <a:p>
            <a:endParaRPr lang="en-US" sz="2400"/>
          </a:p>
        </p:txBody>
      </p:sp>
      <p:sp>
        <p:nvSpPr>
          <p:cNvPr id="39" name="Freeform 39" descr="MooreCo's icon">
            <a:extLst>
              <a:ext uri="{FF2B5EF4-FFF2-40B4-BE49-F238E27FC236}">
                <a16:creationId xmlns:a16="http://schemas.microsoft.com/office/drawing/2014/main" id="{FF3D33CB-B0F4-4A1E-C501-D148C766A46E}"/>
              </a:ext>
            </a:extLst>
          </p:cNvPr>
          <p:cNvSpPr/>
          <p:nvPr/>
        </p:nvSpPr>
        <p:spPr>
          <a:xfrm>
            <a:off x="5538530" y="9991391"/>
            <a:ext cx="1220531" cy="1220531"/>
          </a:xfrm>
          <a:custGeom>
            <a:avLst/>
            <a:gdLst/>
            <a:ahLst/>
            <a:cxnLst/>
            <a:rect l="l" t="t" r="r" b="b"/>
            <a:pathLst>
              <a:path w="915398" h="915398">
                <a:moveTo>
                  <a:pt x="0" y="0"/>
                </a:moveTo>
                <a:lnTo>
                  <a:pt x="915398" y="0"/>
                </a:lnTo>
                <a:lnTo>
                  <a:pt x="915398" y="915397"/>
                </a:lnTo>
                <a:lnTo>
                  <a:pt x="0" y="915397"/>
                </a:lnTo>
                <a:lnTo>
                  <a:pt x="0" y="0"/>
                </a:lnTo>
                <a:close/>
              </a:path>
            </a:pathLst>
          </a:custGeom>
          <a:blipFill>
            <a:blip r:embed="rId9"/>
            <a:stretch>
              <a:fillRect/>
            </a:stretch>
          </a:blipFill>
        </p:spPr>
        <p:txBody>
          <a:bodyPr/>
          <a:lstStyle/>
          <a:p>
            <a:endParaRPr lang="en-US" sz="2400"/>
          </a:p>
        </p:txBody>
      </p:sp>
      <p:sp>
        <p:nvSpPr>
          <p:cNvPr id="40" name="Freeform 40" descr="Artcobell's logo">
            <a:extLst>
              <a:ext uri="{FF2B5EF4-FFF2-40B4-BE49-F238E27FC236}">
                <a16:creationId xmlns:a16="http://schemas.microsoft.com/office/drawing/2014/main" id="{4C72C53D-84BC-C917-0A01-A38F094E9B60}"/>
              </a:ext>
            </a:extLst>
          </p:cNvPr>
          <p:cNvSpPr/>
          <p:nvPr/>
        </p:nvSpPr>
        <p:spPr>
          <a:xfrm>
            <a:off x="6587446" y="2895089"/>
            <a:ext cx="2244421" cy="392773"/>
          </a:xfrm>
          <a:custGeom>
            <a:avLst/>
            <a:gdLst/>
            <a:ahLst/>
            <a:cxnLst/>
            <a:rect l="l" t="t" r="r" b="b"/>
            <a:pathLst>
              <a:path w="1683316" h="294580">
                <a:moveTo>
                  <a:pt x="0" y="0"/>
                </a:moveTo>
                <a:lnTo>
                  <a:pt x="1683316" y="0"/>
                </a:lnTo>
                <a:lnTo>
                  <a:pt x="1683316" y="294580"/>
                </a:lnTo>
                <a:lnTo>
                  <a:pt x="0" y="2945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2400"/>
          </a:p>
        </p:txBody>
      </p:sp>
      <p:sp>
        <p:nvSpPr>
          <p:cNvPr id="41" name="Freeform 41">
            <a:extLst>
              <a:ext uri="{FF2B5EF4-FFF2-40B4-BE49-F238E27FC236}">
                <a16:creationId xmlns:a16="http://schemas.microsoft.com/office/drawing/2014/main" id="{C8E4D728-0AD9-1745-D74A-55080579EF20}"/>
              </a:ext>
            </a:extLst>
          </p:cNvPr>
          <p:cNvSpPr/>
          <p:nvPr/>
        </p:nvSpPr>
        <p:spPr>
          <a:xfrm>
            <a:off x="3961583" y="4598455"/>
            <a:ext cx="1246460" cy="934845"/>
          </a:xfrm>
          <a:custGeom>
            <a:avLst/>
            <a:gdLst/>
            <a:ahLst/>
            <a:cxnLst/>
            <a:rect l="l" t="t" r="r" b="b"/>
            <a:pathLst>
              <a:path w="934845" h="701134">
                <a:moveTo>
                  <a:pt x="0" y="0"/>
                </a:moveTo>
                <a:lnTo>
                  <a:pt x="934844" y="0"/>
                </a:lnTo>
                <a:lnTo>
                  <a:pt x="934844" y="701134"/>
                </a:lnTo>
                <a:lnTo>
                  <a:pt x="0" y="701134"/>
                </a:lnTo>
                <a:lnTo>
                  <a:pt x="0" y="0"/>
                </a:lnTo>
                <a:close/>
              </a:path>
            </a:pathLst>
          </a:custGeom>
          <a:blipFill>
            <a:blip r:embed="rId12"/>
            <a:stretch>
              <a:fillRect/>
            </a:stretch>
          </a:blipFill>
        </p:spPr>
        <p:txBody>
          <a:bodyPr/>
          <a:lstStyle/>
          <a:p>
            <a:endParaRPr lang="en-US" sz="2400"/>
          </a:p>
        </p:txBody>
      </p:sp>
      <p:grpSp>
        <p:nvGrpSpPr>
          <p:cNvPr id="42" name="Group 42">
            <a:extLst>
              <a:ext uri="{FF2B5EF4-FFF2-40B4-BE49-F238E27FC236}">
                <a16:creationId xmlns:a16="http://schemas.microsoft.com/office/drawing/2014/main" id="{09FF9242-0CD0-5607-BE4D-4E65182F457B}"/>
              </a:ext>
            </a:extLst>
          </p:cNvPr>
          <p:cNvGrpSpPr/>
          <p:nvPr/>
        </p:nvGrpSpPr>
        <p:grpSpPr>
          <a:xfrm>
            <a:off x="18573051" y="1705204"/>
            <a:ext cx="5320643" cy="2035443"/>
            <a:chOff x="0" y="-104775"/>
            <a:chExt cx="5320643" cy="2035444"/>
          </a:xfrm>
        </p:grpSpPr>
        <p:sp>
          <p:nvSpPr>
            <p:cNvPr id="43" name="TextBox 43">
              <a:extLst>
                <a:ext uri="{FF2B5EF4-FFF2-40B4-BE49-F238E27FC236}">
                  <a16:creationId xmlns:a16="http://schemas.microsoft.com/office/drawing/2014/main" id="{EAFF6135-8E09-2439-05F3-F24775D22D06}"/>
                </a:ext>
              </a:extLst>
            </p:cNvPr>
            <p:cNvSpPr txBox="1"/>
            <p:nvPr/>
          </p:nvSpPr>
          <p:spPr>
            <a:xfrm>
              <a:off x="0" y="-104775"/>
              <a:ext cx="5320643" cy="522322"/>
            </a:xfrm>
            <a:prstGeom prst="rect">
              <a:avLst/>
            </a:prstGeom>
          </p:spPr>
          <p:txBody>
            <a:bodyPr lIns="0" tIns="0" rIns="0" bIns="0" rtlCol="0" anchor="t">
              <a:spAutoFit/>
            </a:bodyPr>
            <a:lstStyle/>
            <a:p>
              <a:pPr>
                <a:lnSpc>
                  <a:spcPts val="4395"/>
                </a:lnSpc>
                <a:spcBef>
                  <a:spcPct val="0"/>
                </a:spcBef>
              </a:pPr>
              <a:r>
                <a:rPr lang="en-US" sz="2929" b="1">
                  <a:solidFill>
                    <a:schemeClr val="accent1"/>
                  </a:solidFill>
                  <a:latin typeface="Calibri (MS) Bold"/>
                  <a:ea typeface="Calibri (MS) Bold"/>
                  <a:cs typeface="Calibri (MS) Bold"/>
                  <a:sym typeface="Calibri (MS) Bold"/>
                </a:rPr>
                <a:t>CEF: Sit-Stand Teacher Desk</a:t>
              </a:r>
            </a:p>
          </p:txBody>
        </p:sp>
        <p:sp>
          <p:nvSpPr>
            <p:cNvPr id="44" name="TextBox 44">
              <a:extLst>
                <a:ext uri="{FF2B5EF4-FFF2-40B4-BE49-F238E27FC236}">
                  <a16:creationId xmlns:a16="http://schemas.microsoft.com/office/drawing/2014/main" id="{8DFBEB5D-03B0-C8DA-6DFD-4B1BAE45BC31}"/>
                </a:ext>
              </a:extLst>
            </p:cNvPr>
            <p:cNvSpPr txBox="1"/>
            <p:nvPr/>
          </p:nvSpPr>
          <p:spPr>
            <a:xfrm>
              <a:off x="0" y="693214"/>
              <a:ext cx="5320643" cy="1237455"/>
            </a:xfrm>
            <a:prstGeom prst="rect">
              <a:avLst/>
            </a:prstGeom>
          </p:spPr>
          <p:txBody>
            <a:bodyPr lIns="0" tIns="0" rIns="0" bIns="0" rtlCol="0" anchor="t">
              <a:spAutoFit/>
            </a:bodyPr>
            <a:lstStyle/>
            <a:p>
              <a:pPr>
                <a:lnSpc>
                  <a:spcPts val="3265"/>
                </a:lnSpc>
                <a:spcBef>
                  <a:spcPct val="0"/>
                </a:spcBef>
              </a:pPr>
              <a:r>
                <a:rPr lang="en-US" sz="2177">
                  <a:solidFill>
                    <a:schemeClr val="accent1"/>
                  </a:solidFill>
                  <a:latin typeface="Calibri (MS)"/>
                  <a:ea typeface="Calibri (MS)"/>
                  <a:cs typeface="Calibri (MS)"/>
                  <a:sym typeface="Calibri (MS)"/>
                </a:rPr>
                <a:t>Electrified sit-stand unit with built-in power. Not ideal for classrooms lacking outlet access. High price with lower long-term adaptability.</a:t>
              </a:r>
            </a:p>
          </p:txBody>
        </p:sp>
      </p:grpSp>
      <p:grpSp>
        <p:nvGrpSpPr>
          <p:cNvPr id="45" name="Group 45">
            <a:extLst>
              <a:ext uri="{FF2B5EF4-FFF2-40B4-BE49-F238E27FC236}">
                <a16:creationId xmlns:a16="http://schemas.microsoft.com/office/drawing/2014/main" id="{704BB32F-A21B-558E-6F74-1F86BBC09E8F}"/>
              </a:ext>
            </a:extLst>
          </p:cNvPr>
          <p:cNvGrpSpPr/>
          <p:nvPr/>
        </p:nvGrpSpPr>
        <p:grpSpPr>
          <a:xfrm>
            <a:off x="18573051" y="5244223"/>
            <a:ext cx="5320643" cy="2458636"/>
            <a:chOff x="0" y="-104775"/>
            <a:chExt cx="5320643" cy="2458636"/>
          </a:xfrm>
        </p:grpSpPr>
        <p:sp>
          <p:nvSpPr>
            <p:cNvPr id="46" name="TextBox 46">
              <a:extLst>
                <a:ext uri="{FF2B5EF4-FFF2-40B4-BE49-F238E27FC236}">
                  <a16:creationId xmlns:a16="http://schemas.microsoft.com/office/drawing/2014/main" id="{B99454CC-0E3F-B5E5-85B9-F865572F4C7B}"/>
                </a:ext>
              </a:extLst>
            </p:cNvPr>
            <p:cNvSpPr txBox="1"/>
            <p:nvPr/>
          </p:nvSpPr>
          <p:spPr>
            <a:xfrm>
              <a:off x="0" y="-104775"/>
              <a:ext cx="5320643" cy="522322"/>
            </a:xfrm>
            <a:prstGeom prst="rect">
              <a:avLst/>
            </a:prstGeom>
          </p:spPr>
          <p:txBody>
            <a:bodyPr lIns="0" tIns="0" rIns="0" bIns="0" rtlCol="0" anchor="t">
              <a:spAutoFit/>
            </a:bodyPr>
            <a:lstStyle/>
            <a:p>
              <a:pPr>
                <a:lnSpc>
                  <a:spcPts val="4395"/>
                </a:lnSpc>
                <a:spcBef>
                  <a:spcPct val="0"/>
                </a:spcBef>
              </a:pPr>
              <a:r>
                <a:rPr lang="en-US" sz="2929" b="1" dirty="0">
                  <a:solidFill>
                    <a:schemeClr val="accent1"/>
                  </a:solidFill>
                  <a:latin typeface="Calibri (MS) Bold"/>
                  <a:ea typeface="Calibri (MS) Bold"/>
                  <a:cs typeface="Calibri (MS) Bold"/>
                  <a:sym typeface="Calibri (MS) Bold"/>
                </a:rPr>
                <a:t>Smith System: </a:t>
              </a:r>
              <a:r>
                <a:rPr lang="en-US" sz="2929" b="1" dirty="0" err="1">
                  <a:solidFill>
                    <a:schemeClr val="accent1"/>
                  </a:solidFill>
                  <a:latin typeface="Calibri (MS) Bold"/>
                  <a:ea typeface="Calibri (MS) Bold"/>
                  <a:cs typeface="Calibri (MS) Bold"/>
                  <a:sym typeface="Calibri (MS) Bold"/>
                </a:rPr>
                <a:t>Motum</a:t>
              </a:r>
              <a:r>
                <a:rPr lang="en-US" sz="2929" b="1" dirty="0">
                  <a:solidFill>
                    <a:schemeClr val="accent1"/>
                  </a:solidFill>
                  <a:latin typeface="Calibri (MS) Bold"/>
                  <a:ea typeface="Calibri (MS) Bold"/>
                  <a:cs typeface="Calibri (MS) Bold"/>
                  <a:sym typeface="Calibri (MS) Bold"/>
                </a:rPr>
                <a:t>™</a:t>
              </a:r>
            </a:p>
          </p:txBody>
        </p:sp>
        <p:sp>
          <p:nvSpPr>
            <p:cNvPr id="47" name="TextBox 47">
              <a:extLst>
                <a:ext uri="{FF2B5EF4-FFF2-40B4-BE49-F238E27FC236}">
                  <a16:creationId xmlns:a16="http://schemas.microsoft.com/office/drawing/2014/main" id="{5F6D190F-FE41-3FA5-1BCF-55214E8E8BF6}"/>
                </a:ext>
              </a:extLst>
            </p:cNvPr>
            <p:cNvSpPr txBox="1"/>
            <p:nvPr/>
          </p:nvSpPr>
          <p:spPr>
            <a:xfrm>
              <a:off x="0" y="693214"/>
              <a:ext cx="5320643" cy="1660647"/>
            </a:xfrm>
            <a:prstGeom prst="rect">
              <a:avLst/>
            </a:prstGeom>
          </p:spPr>
          <p:txBody>
            <a:bodyPr lIns="0" tIns="0" rIns="0" bIns="0" rtlCol="0" anchor="t">
              <a:spAutoFit/>
            </a:bodyPr>
            <a:lstStyle/>
            <a:p>
              <a:pPr>
                <a:lnSpc>
                  <a:spcPts val="3265"/>
                </a:lnSpc>
                <a:spcBef>
                  <a:spcPct val="0"/>
                </a:spcBef>
              </a:pPr>
              <a:r>
                <a:rPr lang="en-US" sz="2177" dirty="0">
                  <a:solidFill>
                    <a:schemeClr val="accent1"/>
                  </a:solidFill>
                  <a:latin typeface="Calibri (MS)"/>
                  <a:ea typeface="Calibri (MS)"/>
                  <a:cs typeface="Calibri (MS)"/>
                  <a:sym typeface="Calibri (MS)"/>
                </a:rPr>
                <a:t>Trusted name in K–12. High-quality and ergonomically sound, but often higher priced and less modular than Motu. Pneumatic lift not standard in teacher stations.</a:t>
              </a:r>
            </a:p>
          </p:txBody>
        </p:sp>
      </p:grpSp>
      <p:grpSp>
        <p:nvGrpSpPr>
          <p:cNvPr id="48" name="Group 48">
            <a:extLst>
              <a:ext uri="{FF2B5EF4-FFF2-40B4-BE49-F238E27FC236}">
                <a16:creationId xmlns:a16="http://schemas.microsoft.com/office/drawing/2014/main" id="{AADD730A-328A-8B7E-2347-2C62783097ED}"/>
              </a:ext>
            </a:extLst>
          </p:cNvPr>
          <p:cNvGrpSpPr/>
          <p:nvPr/>
        </p:nvGrpSpPr>
        <p:grpSpPr>
          <a:xfrm>
            <a:off x="18573051" y="8787209"/>
            <a:ext cx="5320643" cy="2458636"/>
            <a:chOff x="0" y="-104775"/>
            <a:chExt cx="5320643" cy="2458636"/>
          </a:xfrm>
        </p:grpSpPr>
        <p:sp>
          <p:nvSpPr>
            <p:cNvPr id="49" name="TextBox 49">
              <a:extLst>
                <a:ext uri="{FF2B5EF4-FFF2-40B4-BE49-F238E27FC236}">
                  <a16:creationId xmlns:a16="http://schemas.microsoft.com/office/drawing/2014/main" id="{C6F77029-B12B-56DD-3460-C834754282DB}"/>
                </a:ext>
              </a:extLst>
            </p:cNvPr>
            <p:cNvSpPr txBox="1"/>
            <p:nvPr/>
          </p:nvSpPr>
          <p:spPr>
            <a:xfrm>
              <a:off x="0" y="-104775"/>
              <a:ext cx="5320643" cy="522322"/>
            </a:xfrm>
            <a:prstGeom prst="rect">
              <a:avLst/>
            </a:prstGeom>
          </p:spPr>
          <p:txBody>
            <a:bodyPr lIns="0" tIns="0" rIns="0" bIns="0" rtlCol="0" anchor="t">
              <a:spAutoFit/>
            </a:bodyPr>
            <a:lstStyle/>
            <a:p>
              <a:pPr>
                <a:lnSpc>
                  <a:spcPts val="4395"/>
                </a:lnSpc>
                <a:spcBef>
                  <a:spcPct val="0"/>
                </a:spcBef>
              </a:pPr>
              <a:r>
                <a:rPr lang="en-US" sz="2929" b="1">
                  <a:solidFill>
                    <a:schemeClr val="accent1"/>
                  </a:solidFill>
                  <a:latin typeface="Calibri (MS) Bold"/>
                  <a:ea typeface="Calibri (MS) Bold"/>
                  <a:cs typeface="Calibri (MS) Bold"/>
                  <a:sym typeface="Calibri (MS) Bold"/>
                </a:rPr>
                <a:t>artcobell: ARISE Double &amp; Podium</a:t>
              </a:r>
            </a:p>
          </p:txBody>
        </p:sp>
        <p:sp>
          <p:nvSpPr>
            <p:cNvPr id="50" name="TextBox 50">
              <a:extLst>
                <a:ext uri="{FF2B5EF4-FFF2-40B4-BE49-F238E27FC236}">
                  <a16:creationId xmlns:a16="http://schemas.microsoft.com/office/drawing/2014/main" id="{42391A74-40EC-286F-1CB0-C8E6C44E55AB}"/>
                </a:ext>
              </a:extLst>
            </p:cNvPr>
            <p:cNvSpPr txBox="1"/>
            <p:nvPr/>
          </p:nvSpPr>
          <p:spPr>
            <a:xfrm>
              <a:off x="0" y="693214"/>
              <a:ext cx="5320643" cy="1660647"/>
            </a:xfrm>
            <a:prstGeom prst="rect">
              <a:avLst/>
            </a:prstGeom>
          </p:spPr>
          <p:txBody>
            <a:bodyPr lIns="0" tIns="0" rIns="0" bIns="0" rtlCol="0" anchor="t">
              <a:spAutoFit/>
            </a:bodyPr>
            <a:lstStyle/>
            <a:p>
              <a:pPr>
                <a:lnSpc>
                  <a:spcPts val="3265"/>
                </a:lnSpc>
                <a:spcBef>
                  <a:spcPct val="0"/>
                </a:spcBef>
              </a:pPr>
              <a:r>
                <a:rPr lang="en-US" sz="2177" dirty="0">
                  <a:solidFill>
                    <a:schemeClr val="accent1"/>
                  </a:solidFill>
                  <a:latin typeface="Calibri (MS)"/>
                  <a:ea typeface="Calibri (MS)"/>
                  <a:cs typeface="Calibri (MS)"/>
                  <a:sym typeface="Calibri (MS)"/>
                </a:rPr>
                <a:t>Direct challenger to Cue. Strong adjustability, high build quality, and made in the USA. Slightly more expensive, but compelling for premium buyers.</a:t>
              </a:r>
            </a:p>
          </p:txBody>
        </p:sp>
      </p:grpSp>
      <p:grpSp>
        <p:nvGrpSpPr>
          <p:cNvPr id="51" name="Group 51">
            <a:extLst>
              <a:ext uri="{FF2B5EF4-FFF2-40B4-BE49-F238E27FC236}">
                <a16:creationId xmlns:a16="http://schemas.microsoft.com/office/drawing/2014/main" id="{8B5D3EE9-749B-04E5-82F0-8CDBFA185845}"/>
              </a:ext>
            </a:extLst>
          </p:cNvPr>
          <p:cNvGrpSpPr/>
          <p:nvPr/>
        </p:nvGrpSpPr>
        <p:grpSpPr>
          <a:xfrm>
            <a:off x="12596771" y="8787209"/>
            <a:ext cx="5320643" cy="2035443"/>
            <a:chOff x="0" y="-104775"/>
            <a:chExt cx="5320643" cy="2035444"/>
          </a:xfrm>
        </p:grpSpPr>
        <p:sp>
          <p:nvSpPr>
            <p:cNvPr id="52" name="TextBox 52">
              <a:extLst>
                <a:ext uri="{FF2B5EF4-FFF2-40B4-BE49-F238E27FC236}">
                  <a16:creationId xmlns:a16="http://schemas.microsoft.com/office/drawing/2014/main" id="{478F50ED-DA34-AD54-C8A5-3F99E41E6482}"/>
                </a:ext>
              </a:extLst>
            </p:cNvPr>
            <p:cNvSpPr txBox="1"/>
            <p:nvPr/>
          </p:nvSpPr>
          <p:spPr>
            <a:xfrm>
              <a:off x="0" y="-104775"/>
              <a:ext cx="5320643" cy="522322"/>
            </a:xfrm>
            <a:prstGeom prst="rect">
              <a:avLst/>
            </a:prstGeom>
          </p:spPr>
          <p:txBody>
            <a:bodyPr lIns="0" tIns="0" rIns="0" bIns="0" rtlCol="0" anchor="t">
              <a:spAutoFit/>
            </a:bodyPr>
            <a:lstStyle/>
            <a:p>
              <a:pPr>
                <a:lnSpc>
                  <a:spcPts val="4395"/>
                </a:lnSpc>
                <a:spcBef>
                  <a:spcPct val="0"/>
                </a:spcBef>
              </a:pPr>
              <a:r>
                <a:rPr lang="en-US" sz="2929" b="1">
                  <a:solidFill>
                    <a:schemeClr val="accent1"/>
                  </a:solidFill>
                  <a:latin typeface="Calibri (MS) Bold"/>
                  <a:ea typeface="Calibri (MS) Bold"/>
                  <a:cs typeface="Calibri (MS) Bold"/>
                  <a:sym typeface="Calibri (MS) Bold"/>
                </a:rPr>
                <a:t>MooreCo: Trend Podium Desk</a:t>
              </a:r>
            </a:p>
          </p:txBody>
        </p:sp>
        <p:sp>
          <p:nvSpPr>
            <p:cNvPr id="53" name="TextBox 53">
              <a:extLst>
                <a:ext uri="{FF2B5EF4-FFF2-40B4-BE49-F238E27FC236}">
                  <a16:creationId xmlns:a16="http://schemas.microsoft.com/office/drawing/2014/main" id="{DF61E7C9-0531-5BD4-1B02-5C6AAB5D574C}"/>
                </a:ext>
              </a:extLst>
            </p:cNvPr>
            <p:cNvSpPr txBox="1"/>
            <p:nvPr/>
          </p:nvSpPr>
          <p:spPr>
            <a:xfrm>
              <a:off x="0" y="693214"/>
              <a:ext cx="5320643" cy="1237455"/>
            </a:xfrm>
            <a:prstGeom prst="rect">
              <a:avLst/>
            </a:prstGeom>
          </p:spPr>
          <p:txBody>
            <a:bodyPr lIns="0" tIns="0" rIns="0" bIns="0" rtlCol="0" anchor="t">
              <a:spAutoFit/>
            </a:bodyPr>
            <a:lstStyle/>
            <a:p>
              <a:pPr>
                <a:lnSpc>
                  <a:spcPts val="3265"/>
                </a:lnSpc>
                <a:spcBef>
                  <a:spcPct val="0"/>
                </a:spcBef>
              </a:pPr>
              <a:r>
                <a:rPr lang="en-US" sz="2177">
                  <a:solidFill>
                    <a:schemeClr val="accent1"/>
                  </a:solidFill>
                  <a:latin typeface="Calibri (MS)"/>
                  <a:ea typeface="Calibri (MS)"/>
                  <a:cs typeface="Calibri (MS)"/>
                  <a:sym typeface="Calibri (MS)"/>
                </a:rPr>
                <a:t>Stylish, well-featured desk with storage and adjustability. Expensive and bulky for schools seeking simplicity and modular use.</a:t>
              </a:r>
            </a:p>
          </p:txBody>
        </p:sp>
      </p:grpSp>
      <p:sp>
        <p:nvSpPr>
          <p:cNvPr id="54" name="Freeform 54" descr="Paragon Furniture's icon">
            <a:extLst>
              <a:ext uri="{FF2B5EF4-FFF2-40B4-BE49-F238E27FC236}">
                <a16:creationId xmlns:a16="http://schemas.microsoft.com/office/drawing/2014/main" id="{6ED4E040-7E25-B440-8372-08E9AA79231A}"/>
              </a:ext>
            </a:extLst>
          </p:cNvPr>
          <p:cNvSpPr/>
          <p:nvPr/>
        </p:nvSpPr>
        <p:spPr>
          <a:xfrm>
            <a:off x="12596771" y="4576827"/>
            <a:ext cx="626915" cy="626915"/>
          </a:xfrm>
          <a:custGeom>
            <a:avLst/>
            <a:gdLst/>
            <a:ahLst/>
            <a:cxnLst/>
            <a:rect l="l" t="t" r="r" b="b"/>
            <a:pathLst>
              <a:path w="470186" h="470186">
                <a:moveTo>
                  <a:pt x="0" y="0"/>
                </a:moveTo>
                <a:lnTo>
                  <a:pt x="470185" y="0"/>
                </a:lnTo>
                <a:lnTo>
                  <a:pt x="470185" y="470186"/>
                </a:lnTo>
                <a:lnTo>
                  <a:pt x="0" y="470186"/>
                </a:lnTo>
                <a:lnTo>
                  <a:pt x="0" y="0"/>
                </a:lnTo>
                <a:close/>
              </a:path>
            </a:pathLst>
          </a:custGeom>
          <a:blipFill>
            <a:blip r:embed="rId7"/>
            <a:stretch>
              <a:fillRect/>
            </a:stretch>
          </a:blipFill>
        </p:spPr>
        <p:txBody>
          <a:bodyPr/>
          <a:lstStyle/>
          <a:p>
            <a:endParaRPr lang="en-US" sz="2400"/>
          </a:p>
        </p:txBody>
      </p:sp>
      <p:sp>
        <p:nvSpPr>
          <p:cNvPr id="55" name="Freeform 55" descr="Artcobell's logo">
            <a:extLst>
              <a:ext uri="{FF2B5EF4-FFF2-40B4-BE49-F238E27FC236}">
                <a16:creationId xmlns:a16="http://schemas.microsoft.com/office/drawing/2014/main" id="{9EB7D84C-2414-3702-5580-DFB4CB122722}"/>
              </a:ext>
            </a:extLst>
          </p:cNvPr>
          <p:cNvSpPr/>
          <p:nvPr/>
        </p:nvSpPr>
        <p:spPr>
          <a:xfrm>
            <a:off x="18573051" y="8455419"/>
            <a:ext cx="1404284" cy="245749"/>
          </a:xfrm>
          <a:custGeom>
            <a:avLst/>
            <a:gdLst/>
            <a:ahLst/>
            <a:cxnLst/>
            <a:rect l="l" t="t" r="r" b="b"/>
            <a:pathLst>
              <a:path w="1053213" h="184312">
                <a:moveTo>
                  <a:pt x="0" y="0"/>
                </a:moveTo>
                <a:lnTo>
                  <a:pt x="1053213" y="0"/>
                </a:lnTo>
                <a:lnTo>
                  <a:pt x="1053213" y="184313"/>
                </a:lnTo>
                <a:lnTo>
                  <a:pt x="0" y="1843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2400"/>
          </a:p>
        </p:txBody>
      </p:sp>
      <p:sp>
        <p:nvSpPr>
          <p:cNvPr id="56" name="Freeform 56">
            <a:extLst>
              <a:ext uri="{FF2B5EF4-FFF2-40B4-BE49-F238E27FC236}">
                <a16:creationId xmlns:a16="http://schemas.microsoft.com/office/drawing/2014/main" id="{8FE9D92A-66CA-2C6D-ECE0-FB0432EAD06E}"/>
              </a:ext>
            </a:extLst>
          </p:cNvPr>
          <p:cNvSpPr/>
          <p:nvPr/>
        </p:nvSpPr>
        <p:spPr>
          <a:xfrm>
            <a:off x="18573052" y="1227971"/>
            <a:ext cx="522009" cy="391508"/>
          </a:xfrm>
          <a:custGeom>
            <a:avLst/>
            <a:gdLst/>
            <a:ahLst/>
            <a:cxnLst/>
            <a:rect l="l" t="t" r="r" b="b"/>
            <a:pathLst>
              <a:path w="391507" h="293631">
                <a:moveTo>
                  <a:pt x="0" y="0"/>
                </a:moveTo>
                <a:lnTo>
                  <a:pt x="391508" y="0"/>
                </a:lnTo>
                <a:lnTo>
                  <a:pt x="391508" y="293631"/>
                </a:lnTo>
                <a:lnTo>
                  <a:pt x="0" y="293631"/>
                </a:lnTo>
                <a:lnTo>
                  <a:pt x="0" y="0"/>
                </a:lnTo>
                <a:close/>
              </a:path>
            </a:pathLst>
          </a:custGeom>
          <a:blipFill>
            <a:blip r:embed="rId12"/>
            <a:stretch>
              <a:fillRect/>
            </a:stretch>
          </a:blipFill>
        </p:spPr>
        <p:txBody>
          <a:bodyPr/>
          <a:lstStyle/>
          <a:p>
            <a:endParaRPr lang="en-US" sz="2400"/>
          </a:p>
        </p:txBody>
      </p:sp>
      <p:sp>
        <p:nvSpPr>
          <p:cNvPr id="57" name="Freeform 57" descr="MooreCo's icon">
            <a:extLst>
              <a:ext uri="{FF2B5EF4-FFF2-40B4-BE49-F238E27FC236}">
                <a16:creationId xmlns:a16="http://schemas.microsoft.com/office/drawing/2014/main" id="{4036AADE-E84E-1386-7AFA-EB8063F4B36B}"/>
              </a:ext>
            </a:extLst>
          </p:cNvPr>
          <p:cNvSpPr/>
          <p:nvPr/>
        </p:nvSpPr>
        <p:spPr>
          <a:xfrm>
            <a:off x="12596771" y="8218134"/>
            <a:ext cx="540996" cy="540996"/>
          </a:xfrm>
          <a:custGeom>
            <a:avLst/>
            <a:gdLst/>
            <a:ahLst/>
            <a:cxnLst/>
            <a:rect l="l" t="t" r="r" b="b"/>
            <a:pathLst>
              <a:path w="405747" h="405747">
                <a:moveTo>
                  <a:pt x="0" y="0"/>
                </a:moveTo>
                <a:lnTo>
                  <a:pt x="405746" y="0"/>
                </a:lnTo>
                <a:lnTo>
                  <a:pt x="405746" y="405747"/>
                </a:lnTo>
                <a:lnTo>
                  <a:pt x="0" y="405747"/>
                </a:lnTo>
                <a:lnTo>
                  <a:pt x="0" y="0"/>
                </a:lnTo>
                <a:close/>
              </a:path>
            </a:pathLst>
          </a:custGeom>
          <a:blipFill>
            <a:blip r:embed="rId9"/>
            <a:stretch>
              <a:fillRect/>
            </a:stretch>
          </a:blipFill>
        </p:spPr>
        <p:txBody>
          <a:bodyPr/>
          <a:lstStyle/>
          <a:p>
            <a:endParaRPr lang="en-US" sz="2400"/>
          </a:p>
        </p:txBody>
      </p:sp>
      <p:sp>
        <p:nvSpPr>
          <p:cNvPr id="58" name="Freeform 58" descr="Smith System's icon">
            <a:extLst>
              <a:ext uri="{FF2B5EF4-FFF2-40B4-BE49-F238E27FC236}">
                <a16:creationId xmlns:a16="http://schemas.microsoft.com/office/drawing/2014/main" id="{770F8AEF-A39B-267B-6161-DBE736EE5AE2}"/>
              </a:ext>
            </a:extLst>
          </p:cNvPr>
          <p:cNvSpPr/>
          <p:nvPr/>
        </p:nvSpPr>
        <p:spPr>
          <a:xfrm>
            <a:off x="18573052" y="4672643"/>
            <a:ext cx="522009" cy="553152"/>
          </a:xfrm>
          <a:custGeom>
            <a:avLst/>
            <a:gdLst/>
            <a:ahLst/>
            <a:cxnLst/>
            <a:rect l="l" t="t" r="r" b="b"/>
            <a:pathLst>
              <a:path w="391507" h="414864">
                <a:moveTo>
                  <a:pt x="0" y="0"/>
                </a:moveTo>
                <a:lnTo>
                  <a:pt x="391508" y="0"/>
                </a:lnTo>
                <a:lnTo>
                  <a:pt x="391508" y="414864"/>
                </a:lnTo>
                <a:lnTo>
                  <a:pt x="0" y="414864"/>
                </a:lnTo>
                <a:lnTo>
                  <a:pt x="0" y="0"/>
                </a:lnTo>
                <a:close/>
              </a:path>
            </a:pathLst>
          </a:custGeom>
          <a:blipFill>
            <a:blip r:embed="rId8"/>
            <a:stretch>
              <a:fillRect l="-12618" t="-7049" r="-13510" b="-11979"/>
            </a:stretch>
          </a:blipFill>
        </p:spPr>
        <p:txBody>
          <a:bodyPr/>
          <a:lstStyle/>
          <a:p>
            <a:endParaRPr lang="en-US" sz="2400"/>
          </a:p>
        </p:txBody>
      </p:sp>
      <p:sp>
        <p:nvSpPr>
          <p:cNvPr id="59" name="Freeform 59">
            <a:extLst>
              <a:ext uri="{FF2B5EF4-FFF2-40B4-BE49-F238E27FC236}">
                <a16:creationId xmlns:a16="http://schemas.microsoft.com/office/drawing/2014/main" id="{3EEE9990-EEE3-ED56-2F57-AC813E8A9DE7}"/>
              </a:ext>
            </a:extLst>
          </p:cNvPr>
          <p:cNvSpPr/>
          <p:nvPr/>
        </p:nvSpPr>
        <p:spPr>
          <a:xfrm>
            <a:off x="12596771" y="1043364"/>
            <a:ext cx="626915" cy="626915"/>
          </a:xfrm>
          <a:custGeom>
            <a:avLst/>
            <a:gdLst/>
            <a:ahLst/>
            <a:cxnLst/>
            <a:rect l="l" t="t" r="r" b="b"/>
            <a:pathLst>
              <a:path w="470186" h="470186">
                <a:moveTo>
                  <a:pt x="0" y="0"/>
                </a:moveTo>
                <a:lnTo>
                  <a:pt x="470185" y="0"/>
                </a:lnTo>
                <a:lnTo>
                  <a:pt x="470185" y="470186"/>
                </a:lnTo>
                <a:lnTo>
                  <a:pt x="0" y="470186"/>
                </a:lnTo>
                <a:lnTo>
                  <a:pt x="0" y="0"/>
                </a:lnTo>
                <a:close/>
              </a:path>
            </a:pathLst>
          </a:custGeom>
          <a:blipFill>
            <a:blip r:embed="rId6"/>
            <a:stretch>
              <a:fillRect/>
            </a:stretch>
          </a:blipFill>
        </p:spPr>
        <p:txBody>
          <a:bodyPr/>
          <a:lstStyle/>
          <a:p>
            <a:endParaRPr lang="en-US" sz="2400"/>
          </a:p>
        </p:txBody>
      </p:sp>
      <p:graphicFrame>
        <p:nvGraphicFramePr>
          <p:cNvPr id="60" name="Table 59">
            <a:extLst>
              <a:ext uri="{FF2B5EF4-FFF2-40B4-BE49-F238E27FC236}">
                <a16:creationId xmlns:a16="http://schemas.microsoft.com/office/drawing/2014/main" id="{6C2C0EB1-AB38-5C8B-7F41-B85B21AF2A33}"/>
              </a:ext>
            </a:extLst>
          </p:cNvPr>
          <p:cNvGraphicFramePr>
            <a:graphicFrameLocks noGrp="1"/>
          </p:cNvGraphicFramePr>
          <p:nvPr>
            <p:extLst>
              <p:ext uri="{D42A27DB-BD31-4B8C-83A1-F6EECF244321}">
                <p14:modId xmlns:p14="http://schemas.microsoft.com/office/powerpoint/2010/main" val="948954757"/>
              </p:ext>
            </p:extLst>
          </p:nvPr>
        </p:nvGraphicFramePr>
        <p:xfrm>
          <a:off x="-869798" y="2437680"/>
          <a:ext cx="2565400" cy="222885"/>
        </p:xfrm>
        <a:graphic>
          <a:graphicData uri="http://schemas.openxmlformats.org/drawingml/2006/table">
            <a:tbl>
              <a:tblPr>
                <a:tableStyleId>{5940675A-B579-460E-94D1-54222C63F5DA}</a:tableStyleId>
              </a:tblPr>
              <a:tblGrid>
                <a:gridCol w="2565400">
                  <a:extLst>
                    <a:ext uri="{9D8B030D-6E8A-4147-A177-3AD203B41FA5}">
                      <a16:colId xmlns:a16="http://schemas.microsoft.com/office/drawing/2014/main" val="1048063834"/>
                    </a:ext>
                  </a:extLst>
                </a:gridCol>
              </a:tblGrid>
              <a:tr h="66862">
                <a:tc>
                  <a:txBody>
                    <a:bodyPr/>
                    <a:lstStyle/>
                    <a:p>
                      <a:pPr algn="r" fontAlgn="b"/>
                      <a:r>
                        <a:rPr lang="en-US" sz="1400" i="1" u="none" strike="noStrike" dirty="0">
                          <a:effectLst/>
                        </a:rPr>
                        <a:t>$5,124.00</a:t>
                      </a:r>
                      <a:endParaRPr lang="en-US" sz="1400" b="0" i="1"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0051915"/>
                  </a:ext>
                </a:extLst>
              </a:tr>
            </a:tbl>
          </a:graphicData>
        </a:graphic>
      </p:graphicFrame>
      <p:graphicFrame>
        <p:nvGraphicFramePr>
          <p:cNvPr id="61" name="Table 60">
            <a:extLst>
              <a:ext uri="{FF2B5EF4-FFF2-40B4-BE49-F238E27FC236}">
                <a16:creationId xmlns:a16="http://schemas.microsoft.com/office/drawing/2014/main" id="{70371971-DB51-434B-25AD-7183173B6A0C}"/>
              </a:ext>
            </a:extLst>
          </p:cNvPr>
          <p:cNvGraphicFramePr>
            <a:graphicFrameLocks noGrp="1"/>
          </p:cNvGraphicFramePr>
          <p:nvPr>
            <p:extLst>
              <p:ext uri="{D42A27DB-BD31-4B8C-83A1-F6EECF244321}">
                <p14:modId xmlns:p14="http://schemas.microsoft.com/office/powerpoint/2010/main" val="679161703"/>
              </p:ext>
            </p:extLst>
          </p:nvPr>
        </p:nvGraphicFramePr>
        <p:xfrm>
          <a:off x="-671956" y="11775150"/>
          <a:ext cx="2565400" cy="222885"/>
        </p:xfrm>
        <a:graphic>
          <a:graphicData uri="http://schemas.openxmlformats.org/drawingml/2006/table">
            <a:tbl>
              <a:tblPr>
                <a:tableStyleId>{5940675A-B579-460E-94D1-54222C63F5DA}</a:tableStyleId>
              </a:tblPr>
              <a:tblGrid>
                <a:gridCol w="2565400">
                  <a:extLst>
                    <a:ext uri="{9D8B030D-6E8A-4147-A177-3AD203B41FA5}">
                      <a16:colId xmlns:a16="http://schemas.microsoft.com/office/drawing/2014/main" val="1048063834"/>
                    </a:ext>
                  </a:extLst>
                </a:gridCol>
              </a:tblGrid>
              <a:tr h="66862">
                <a:tc>
                  <a:txBody>
                    <a:bodyPr/>
                    <a:lstStyle/>
                    <a:p>
                      <a:pPr algn="r" fontAlgn="b"/>
                      <a:r>
                        <a:rPr lang="en-US" sz="1400" b="0" i="1" u="none" strike="noStrike" dirty="0">
                          <a:solidFill>
                            <a:srgbClr val="000000"/>
                          </a:solidFill>
                          <a:effectLst/>
                          <a:latin typeface="Calibri" panose="020F0502020204030204" pitchFamily="34" charset="0"/>
                        </a:rPr>
                        <a:t>$2,400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0051915"/>
                  </a:ext>
                </a:extLst>
              </a:tr>
            </a:tbl>
          </a:graphicData>
        </a:graphic>
      </p:graphicFrame>
    </p:spTree>
    <p:extLst>
      <p:ext uri="{BB962C8B-B14F-4D97-AF65-F5344CB8AC3E}">
        <p14:creationId xmlns:p14="http://schemas.microsoft.com/office/powerpoint/2010/main" val="337875415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rco">
  <a:themeElements>
    <a:clrScheme name="Custom 6">
      <a:dk1>
        <a:srgbClr val="54585E"/>
      </a:dk1>
      <a:lt1>
        <a:srgbClr val="FFFFFF"/>
      </a:lt1>
      <a:dk2>
        <a:srgbClr val="8FC83E"/>
      </a:dk2>
      <a:lt2>
        <a:srgbClr val="F2F2F5"/>
      </a:lt2>
      <a:accent1>
        <a:srgbClr val="767A82"/>
      </a:accent1>
      <a:accent2>
        <a:srgbClr val="D9D6DA"/>
      </a:accent2>
      <a:accent3>
        <a:srgbClr val="767A82"/>
      </a:accent3>
      <a:accent4>
        <a:srgbClr val="ABD56F"/>
      </a:accent4>
      <a:accent5>
        <a:srgbClr val="C6E39E"/>
      </a:accent5>
      <a:accent6>
        <a:srgbClr val="F2F2F4"/>
      </a:accent6>
      <a:hlink>
        <a:srgbClr val="3D4B68"/>
      </a:hlink>
      <a:folHlink>
        <a:srgbClr val="3D4B6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Marco" id="{33832518-4CA1-D348-8F85-57FCB1783B58}" vid="{0FB4C575-0AF8-4D48-93AB-B7A22A757ABC}"/>
    </a:ext>
  </a:ext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Jost"/>
            <a:ea typeface="Jost"/>
            <a:cs typeface="Jost"/>
            <a:sym typeface="Jos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Jost"/>
            <a:ea typeface="Jost"/>
            <a:cs typeface="Jost"/>
            <a:sym typeface="Jos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Jos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Jost"/>
        <a:font script="Hebr" typeface="Jos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Jost"/>
        <a:font script="Uigh" typeface="Microsoft Uighur"/>
        <a:font script="Geor" typeface="Sylfaen"/>
        <a:font script="Armn" typeface="Jos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11875E2C4B0342AABCAE67AA8CDFF0" ma:contentTypeVersion="4" ma:contentTypeDescription="Create a new document." ma:contentTypeScope="" ma:versionID="47bba4382db5e4d5f40b95f35ccf1851">
  <xsd:schema xmlns:xsd="http://www.w3.org/2001/XMLSchema" xmlns:xs="http://www.w3.org/2001/XMLSchema" xmlns:p="http://schemas.microsoft.com/office/2006/metadata/properties" xmlns:ns2="bffb562f-554d-4ed9-9303-1ba6eba33860" targetNamespace="http://schemas.microsoft.com/office/2006/metadata/properties" ma:root="true" ma:fieldsID="4fc697b4cbbbb2fe172d5fe712442de9" ns2:_="">
    <xsd:import namespace="bffb562f-554d-4ed9-9303-1ba6eba3386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b562f-554d-4ed9-9303-1ba6eba338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A6F328-CB83-4C07-BA0B-A0974EB03C3D}">
  <ds:schemaRefs>
    <ds:schemaRef ds:uri="bffb562f-554d-4ed9-9303-1ba6eba338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81FBB4-EB35-4C8A-9C99-9CF0F6DBA3BA}">
  <ds:schemaRefs>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ffb562f-554d-4ed9-9303-1ba6eba33860"/>
    <ds:schemaRef ds:uri="http://www.w3.org/XML/1998/namespace"/>
    <ds:schemaRef ds:uri="http://purl.org/dc/terms/"/>
  </ds:schemaRefs>
</ds:datastoreItem>
</file>

<file path=customXml/itemProps3.xml><?xml version="1.0" encoding="utf-8"?>
<ds:datastoreItem xmlns:ds="http://schemas.openxmlformats.org/officeDocument/2006/customXml" ds:itemID="{15357ACE-4DC4-4009-9450-6810FFC5C5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435</TotalTime>
  <Words>2248</Words>
  <Application>Microsoft Macintosh PowerPoint</Application>
  <PresentationFormat>Custom</PresentationFormat>
  <Paragraphs>332</Paragraphs>
  <Slides>11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 Narrow</vt:lpstr>
      <vt:lpstr>Arial</vt:lpstr>
      <vt:lpstr>Arimo Bold</vt:lpstr>
      <vt:lpstr>Calibri</vt:lpstr>
      <vt:lpstr>Calibri (MS)</vt:lpstr>
      <vt:lpstr>Calibri (MS) Bold</vt:lpstr>
      <vt:lpstr>Helvetica</vt:lpstr>
      <vt:lpstr>Helvetica Light</vt:lpstr>
      <vt:lpstr>Jost</vt:lpstr>
      <vt:lpstr>Marco</vt:lpstr>
      <vt:lpstr>PowerPoint Presentation</vt:lpstr>
      <vt:lpstr>PowerPoint Presentation</vt:lpstr>
      <vt:lpstr>PowerPoint Presentation</vt:lpstr>
      <vt:lpstr>PowerPoint Presentation</vt:lpstr>
      <vt:lpstr>PowerPoint Presentation</vt:lpstr>
      <vt:lpstr>PowerPoint Presentation</vt:lpstr>
      <vt:lpstr>COMPETITIVE ANALYSIS</vt:lpstr>
      <vt:lpstr>PRICING</vt:lpstr>
      <vt:lpstr>PowerPoint Presentation</vt:lpstr>
      <vt:lpstr>PowerPoint Presentation</vt:lpstr>
      <vt:lpstr>ASSETS &amp; TIMELINE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Jetz</dc:creator>
  <cp:lastModifiedBy>Mary Jane Cyphert</cp:lastModifiedBy>
  <cp:revision>9</cp:revision>
  <cp:lastPrinted>2025-04-07T12:56:03Z</cp:lastPrinted>
  <dcterms:modified xsi:type="dcterms:W3CDTF">2025-04-07T20:10:38Z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0x0101007F11875E2C4B0342AABCAE67AA8CDFF0</vt:lpwstr>
  </property>
</Properties>
</file>