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Arial Bold" panose="020B0704020202020204" pitchFamily="34" charset="0"/>
      <p:regular r:id="rId12"/>
      <p:bold r:id="rId13"/>
    </p:embeddedFont>
    <p:embeddedFont>
      <p:font typeface="Arial Italics" panose="020B0604020202020204" charset="0"/>
      <p:regular r:id="rId14"/>
      <p:italic r:id="rId15"/>
    </p:embeddedFont>
    <p:embeddedFont>
      <p:font typeface="Barlow Semi-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 autoAdjust="0"/>
    <p:restoredTop sz="94640" autoAdjust="0"/>
  </p:normalViewPr>
  <p:slideViewPr>
    <p:cSldViewPr>
      <p:cViewPr varScale="1">
        <p:scale>
          <a:sx n="68" d="100"/>
          <a:sy n="68" d="100"/>
        </p:scale>
        <p:origin x="7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smithsystem.com/price-li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cl/fi/ma9ut0cjbmwv62z9qe2pi/Premier_Stacking-Chair-specs.pdf?rlkey=2j9f2f09e9vrp9z7lpnnskzbn&amp;st=fgcdkzaj&amp;dl=0" TargetMode="External"/><Relationship Id="rId3" Type="http://schemas.openxmlformats.org/officeDocument/2006/relationships/hyperlink" Target="https://www.dropbox.com/scl/fo/dipuzcl8pwrh2jaungzrs/ANqyJuJSbUrR1ZnOdZiURfA?rlkey=gmjs1hel275rwlxf7e9d8t1f3&amp;st=51051u4t&amp;dl=0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hyperlink" Target="https://www.dropbox.com/home/Mary%20Jane%20Cyphert/Marketing%20Materials/SELL%20SHEETS/Premier%20Chair%20Flyer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www.dropbox.com/scl/fi/udb6gb2mz69feonvrltqz/Premier-Chair-eCard.jpg?rlkey=31l5vw15m6p79lxgpywhf2wu1&amp;st=psp3le0a&amp;dl=0" TargetMode="External"/><Relationship Id="rId4" Type="http://schemas.openxmlformats.org/officeDocument/2006/relationships/hyperlink" Target="https://marcogroup-my.sharepoint.com/:x:/g/personal/libby_ferin_madebymarco_net/EfAd71OILLdKmLIRKap5_rsBk7Ld2Xh66P9_es1R9Mdq_A?e=voKEPv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6770" y="-300120"/>
            <a:ext cx="3161300" cy="3161300"/>
          </a:xfrm>
          <a:custGeom>
            <a:avLst/>
            <a:gdLst/>
            <a:ahLst/>
            <a:cxnLst/>
            <a:rect l="l" t="t" r="r" b="b"/>
            <a:pathLst>
              <a:path w="3161300" h="3161300">
                <a:moveTo>
                  <a:pt x="0" y="0"/>
                </a:moveTo>
                <a:lnTo>
                  <a:pt x="3161300" y="0"/>
                </a:lnTo>
                <a:lnTo>
                  <a:pt x="3161300" y="3161300"/>
                </a:lnTo>
                <a:lnTo>
                  <a:pt x="0" y="316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68070" y="3648270"/>
            <a:ext cx="11139280" cy="235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3"/>
              </a:lnSpc>
            </a:pPr>
            <a:r>
              <a:rPr lang="en-US" sz="8199" b="1" dirty="0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Premier</a:t>
            </a:r>
            <a:r>
              <a:rPr lang="en-US" sz="8000" b="1" dirty="0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™</a:t>
            </a:r>
            <a:r>
              <a:rPr lang="en-US" sz="8199" b="1" dirty="0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 </a:t>
            </a:r>
          </a:p>
          <a:p>
            <a:pPr algn="ctr">
              <a:lnSpc>
                <a:spcPts val="9183"/>
              </a:lnSpc>
            </a:pPr>
            <a:r>
              <a:rPr lang="en-US" sz="8199" b="1" dirty="0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Series Stacking Chair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8045" y="8992235"/>
            <a:ext cx="7611910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spc="4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LAUNCH PACKET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71204" y="933450"/>
            <a:ext cx="7611910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299" spc="4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 27,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91122"/>
            <a:ext cx="18288000" cy="595878"/>
            <a:chOff x="0" y="0"/>
            <a:chExt cx="24384000" cy="794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794512"/>
            </a:xfrm>
            <a:custGeom>
              <a:avLst/>
              <a:gdLst/>
              <a:ahLst/>
              <a:cxnLst/>
              <a:rect l="l" t="t" r="r" b="b"/>
              <a:pathLst>
                <a:path w="24384000" h="794512">
                  <a:moveTo>
                    <a:pt x="0" y="0"/>
                  </a:moveTo>
                  <a:lnTo>
                    <a:pt x="24384000" y="0"/>
                  </a:lnTo>
                  <a:lnTo>
                    <a:pt x="24384000" y="794512"/>
                  </a:lnTo>
                  <a:lnTo>
                    <a:pt x="0" y="794512"/>
                  </a:ln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6791745" y="9672736"/>
            <a:ext cx="1244248" cy="622124"/>
          </a:xfrm>
          <a:custGeom>
            <a:avLst/>
            <a:gdLst/>
            <a:ahLst/>
            <a:cxnLst/>
            <a:rect l="l" t="t" r="r" b="b"/>
            <a:pathLst>
              <a:path w="1244248" h="622124">
                <a:moveTo>
                  <a:pt x="0" y="0"/>
                </a:moveTo>
                <a:lnTo>
                  <a:pt x="1244247" y="0"/>
                </a:lnTo>
                <a:lnTo>
                  <a:pt x="1244247" y="622124"/>
                </a:lnTo>
                <a:lnTo>
                  <a:pt x="0" y="622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97235" y="634365"/>
            <a:ext cx="7437165" cy="67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 dirty="0">
                <a:solidFill>
                  <a:srgbClr val="474938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Email Campaign Campaign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2269858"/>
            <a:ext cx="7700758" cy="5604028"/>
            <a:chOff x="0" y="0"/>
            <a:chExt cx="10267678" cy="7472038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9593841" cy="150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Subject Line: </a:t>
              </a:r>
            </a:p>
            <a:p>
              <a:pPr algn="l">
                <a:lnSpc>
                  <a:spcPts val="2939"/>
                </a:lnSpc>
              </a:pPr>
              <a:endParaRPr lang="en-US" sz="2099" b="1">
                <a:solidFill>
                  <a:srgbClr val="474938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Your Classroom Just Got Smarter: Meet Premier™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27701"/>
              <a:ext cx="10267678" cy="5744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Body: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Students aren’t statues. They move, lean, and shift as they learn. The Premier™ Chair from Marco is built to support them—every direction, every posture.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 Engineered for ergonomic comfort, with a molded back and unique four-sided waterfall edge, Premier™ helps students stay focused and engaged all day long.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Plus, it stacks up to 10 high, supports up to 250 lbs, and comes in 15 vibrant shell colors—perfect for any learning space.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CTA Button: [Learn More]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85271" y="2269858"/>
            <a:ext cx="7700758" cy="5889778"/>
            <a:chOff x="0" y="0"/>
            <a:chExt cx="10267678" cy="78530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9593841" cy="150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Subject Line: </a:t>
              </a:r>
            </a:p>
            <a:p>
              <a:pPr algn="l">
                <a:lnSpc>
                  <a:spcPts val="2939"/>
                </a:lnSpc>
              </a:pPr>
              <a:endParaRPr lang="en-US" sz="2099" b="1">
                <a:solidFill>
                  <a:srgbClr val="474938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2939"/>
                </a:lnSpc>
                <a:spcBef>
                  <a:spcPct val="0"/>
                </a:spcBef>
              </a:pPr>
              <a:r>
                <a:rPr lang="en-US" sz="2099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Why Dealers Are Calling This Chair a Game-Changer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27701"/>
              <a:ext cx="10267678" cy="6125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Body: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Your projects demand more—more comfort, more durability, and more storage-savvy solutions.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 Marco’s new Premier™ Chair is everything your schools need (and more) at a price point that wins bids without sacrificing quality.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 Available in 4 sizes with welded steel brackets, ergonomic design, and trusted U.S. manufacturing.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Ask us about quick quoting, stackable inventory, and finish options.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268"/>
                </a:lnSpc>
              </a:pPr>
              <a:r>
                <a:rPr lang="en-US" sz="18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CTA Button: [See More]</a:t>
              </a:r>
            </a:p>
            <a:p>
              <a:pPr algn="l">
                <a:lnSpc>
                  <a:spcPts val="2268"/>
                </a:lnSpc>
              </a:pPr>
              <a:endParaRPr lang="en-US" sz="18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20367" y="1034738"/>
            <a:ext cx="4891637" cy="1319712"/>
            <a:chOff x="0" y="0"/>
            <a:chExt cx="6522183" cy="1759617"/>
          </a:xfrm>
        </p:grpSpPr>
        <p:sp>
          <p:nvSpPr>
            <p:cNvPr id="3" name="AutoShape 3"/>
            <p:cNvSpPr/>
            <p:nvPr/>
          </p:nvSpPr>
          <p:spPr>
            <a:xfrm flipV="1">
              <a:off x="1436089" y="0"/>
              <a:ext cx="0" cy="985944"/>
            </a:xfrm>
            <a:prstGeom prst="line">
              <a:avLst/>
            </a:prstGeom>
            <a:ln w="38100" cap="flat">
              <a:solidFill>
                <a:srgbClr val="8EC12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033999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838178" y="-85725"/>
              <a:ext cx="4684005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All-Around Comfort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178" y="568737"/>
              <a:ext cx="4684005" cy="1190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51"/>
                </a:lnSpc>
              </a:pPr>
              <a:r>
                <a:rPr lang="en-US" sz="1679">
                  <a:solidFill>
                    <a:srgbClr val="242424">
                      <a:alpha val="60000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The unique four-sided waterfall edge offers smooth, rounded support no matter how you sit.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220367" y="3134017"/>
            <a:ext cx="4891637" cy="1614987"/>
            <a:chOff x="0" y="0"/>
            <a:chExt cx="6522183" cy="2153317"/>
          </a:xfrm>
        </p:grpSpPr>
        <p:sp>
          <p:nvSpPr>
            <p:cNvPr id="8" name="AutoShape 8"/>
            <p:cNvSpPr/>
            <p:nvPr/>
          </p:nvSpPr>
          <p:spPr>
            <a:xfrm flipV="1">
              <a:off x="1436089" y="0"/>
              <a:ext cx="0" cy="985944"/>
            </a:xfrm>
            <a:prstGeom prst="line">
              <a:avLst/>
            </a:prstGeom>
            <a:ln w="38100" cap="flat">
              <a:solidFill>
                <a:srgbClr val="8EC12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033999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38178" y="-85725"/>
              <a:ext cx="4684005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Sit Your Way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8178" y="568737"/>
              <a:ext cx="4684005" cy="1584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51"/>
                </a:lnSpc>
              </a:pPr>
              <a:r>
                <a:rPr lang="en-US" sz="1679">
                  <a:solidFill>
                    <a:srgbClr val="242424">
                      <a:alpha val="60000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Whether you sit facing forward, backward, or sideways, the seat back offers a comfortable, natural armrest.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97755" y="3134017"/>
            <a:ext cx="4891637" cy="1024437"/>
            <a:chOff x="0" y="0"/>
            <a:chExt cx="6522183" cy="1365917"/>
          </a:xfrm>
        </p:grpSpPr>
        <p:sp>
          <p:nvSpPr>
            <p:cNvPr id="13" name="AutoShape 13"/>
            <p:cNvSpPr/>
            <p:nvPr/>
          </p:nvSpPr>
          <p:spPr>
            <a:xfrm flipV="1">
              <a:off x="1436089" y="0"/>
              <a:ext cx="0" cy="985944"/>
            </a:xfrm>
            <a:prstGeom prst="line">
              <a:avLst/>
            </a:prstGeom>
            <a:ln w="38100" cap="flat">
              <a:solidFill>
                <a:srgbClr val="8EC12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1033999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04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38178" y="-85725"/>
              <a:ext cx="4684005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Stack &amp; Store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38178" y="568737"/>
              <a:ext cx="4684005" cy="797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51"/>
                </a:lnSpc>
              </a:pPr>
              <a:r>
                <a:rPr lang="en-US" sz="1679" dirty="0">
                  <a:solidFill>
                    <a:srgbClr val="242424">
                      <a:alpha val="60000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Practical stacking for easy storage without sacrificing style or support.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397755" y="1034738"/>
            <a:ext cx="4891637" cy="1614987"/>
            <a:chOff x="0" y="0"/>
            <a:chExt cx="6522183" cy="2153317"/>
          </a:xfrm>
        </p:grpSpPr>
        <p:sp>
          <p:nvSpPr>
            <p:cNvPr id="18" name="AutoShape 18"/>
            <p:cNvSpPr/>
            <p:nvPr/>
          </p:nvSpPr>
          <p:spPr>
            <a:xfrm flipV="1">
              <a:off x="1436089" y="0"/>
              <a:ext cx="0" cy="985944"/>
            </a:xfrm>
            <a:prstGeom prst="line">
              <a:avLst/>
            </a:prstGeom>
            <a:ln w="38100" cap="flat">
              <a:solidFill>
                <a:srgbClr val="8EC12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1033999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38178" y="-85725"/>
              <a:ext cx="4684005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>
                  <a:solidFill>
                    <a:srgbClr val="24242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Ergonomic Excellence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38178" y="568737"/>
              <a:ext cx="4684005" cy="1584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51"/>
                </a:lnSpc>
              </a:pPr>
              <a:r>
                <a:rPr lang="en-US" sz="1679">
                  <a:solidFill>
                    <a:srgbClr val="242424">
                      <a:alpha val="60000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The contoured back is designed to cradle the body, keeping students</a:t>
              </a:r>
            </a:p>
            <a:p>
              <a:pPr algn="l">
                <a:lnSpc>
                  <a:spcPts val="2351"/>
                </a:lnSpc>
              </a:pPr>
              <a:r>
                <a:rPr lang="en-US" sz="1679">
                  <a:solidFill>
                    <a:srgbClr val="242424">
                      <a:alpha val="60000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comfortable and engaged throughout the day.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333385" y="5759795"/>
            <a:ext cx="8128740" cy="4572416"/>
          </a:xfrm>
          <a:custGeom>
            <a:avLst/>
            <a:gdLst/>
            <a:ahLst/>
            <a:cxnLst/>
            <a:rect l="l" t="t" r="r" b="b"/>
            <a:pathLst>
              <a:path w="8128740" h="4572416">
                <a:moveTo>
                  <a:pt x="0" y="0"/>
                </a:moveTo>
                <a:lnTo>
                  <a:pt x="8128739" y="0"/>
                </a:lnTo>
                <a:lnTo>
                  <a:pt x="8128739" y="4572416"/>
                </a:lnTo>
                <a:lnTo>
                  <a:pt x="0" y="4572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0" y="47917"/>
            <a:ext cx="6618740" cy="10239083"/>
            <a:chOff x="0" y="0"/>
            <a:chExt cx="1743207" cy="26967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43207" cy="2696713"/>
            </a:xfrm>
            <a:custGeom>
              <a:avLst/>
              <a:gdLst/>
              <a:ahLst/>
              <a:cxnLst/>
              <a:rect l="l" t="t" r="r" b="b"/>
              <a:pathLst>
                <a:path w="1743207" h="2696713">
                  <a:moveTo>
                    <a:pt x="0" y="0"/>
                  </a:moveTo>
                  <a:lnTo>
                    <a:pt x="1743207" y="0"/>
                  </a:lnTo>
                  <a:lnTo>
                    <a:pt x="1743207" y="2696713"/>
                  </a:lnTo>
                  <a:lnTo>
                    <a:pt x="0" y="2696713"/>
                  </a:lnTo>
                  <a:close/>
                </a:path>
              </a:pathLst>
            </a:custGeom>
            <a:solidFill>
              <a:srgbClr val="2728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743207" cy="2782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74360" y="9258300"/>
            <a:ext cx="1244248" cy="622124"/>
          </a:xfrm>
          <a:custGeom>
            <a:avLst/>
            <a:gdLst/>
            <a:ahLst/>
            <a:cxnLst/>
            <a:rect l="l" t="t" r="r" b="b"/>
            <a:pathLst>
              <a:path w="1244248" h="622124">
                <a:moveTo>
                  <a:pt x="0" y="0"/>
                </a:moveTo>
                <a:lnTo>
                  <a:pt x="1244247" y="0"/>
                </a:lnTo>
                <a:lnTo>
                  <a:pt x="1244247" y="622124"/>
                </a:lnTo>
                <a:lnTo>
                  <a:pt x="0" y="6221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7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974360" y="6790483"/>
            <a:ext cx="4421350" cy="168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1"/>
              </a:lnSpc>
            </a:pPr>
            <a:r>
              <a:rPr lang="en-US" sz="1579" dirty="0">
                <a:solidFill>
                  <a:srgbClr val="FFFFFF">
                    <a:alpha val="72941"/>
                  </a:srgbClr>
                </a:solidFill>
                <a:latin typeface="Arial Bold"/>
                <a:ea typeface="Arial Bold"/>
                <a:cs typeface="Arial Bold"/>
                <a:sym typeface="Arial Bold"/>
              </a:rPr>
              <a:t>The Premier Chair is built for real classroom life—where students don't just sit; they move, lean, and shift. Thoughtfully designed for flexibility and comfort, it adapts to every position—frontward, backward, sideways, or leaning back.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4360" y="5835995"/>
            <a:ext cx="10551032" cy="55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Product 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775" y="485775"/>
            <a:ext cx="17316450" cy="9315450"/>
          </a:xfrm>
          <a:prstGeom prst="rect">
            <a:avLst/>
          </a:prstGeom>
          <a:solidFill>
            <a:srgbClr val="EBEBE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30423" y="7319190"/>
            <a:ext cx="3339421" cy="1839036"/>
          </a:xfrm>
          <a:custGeom>
            <a:avLst/>
            <a:gdLst/>
            <a:ahLst/>
            <a:cxnLst/>
            <a:rect l="l" t="t" r="r" b="b"/>
            <a:pathLst>
              <a:path w="3339421" h="1839036">
                <a:moveTo>
                  <a:pt x="0" y="0"/>
                </a:moveTo>
                <a:lnTo>
                  <a:pt x="3339421" y="0"/>
                </a:lnTo>
                <a:lnTo>
                  <a:pt x="3339421" y="1839036"/>
                </a:lnTo>
                <a:lnTo>
                  <a:pt x="0" y="1839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35" b="-115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182978" y="576324"/>
            <a:ext cx="9277946" cy="8581901"/>
          </a:xfrm>
          <a:custGeom>
            <a:avLst/>
            <a:gdLst/>
            <a:ahLst/>
            <a:cxnLst/>
            <a:rect l="l" t="t" r="r" b="b"/>
            <a:pathLst>
              <a:path w="9277946" h="8581901">
                <a:moveTo>
                  <a:pt x="0" y="0"/>
                </a:moveTo>
                <a:lnTo>
                  <a:pt x="9277946" y="0"/>
                </a:lnTo>
                <a:lnTo>
                  <a:pt x="9277946" y="8581902"/>
                </a:lnTo>
                <a:lnTo>
                  <a:pt x="0" y="8581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81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81219" y="485775"/>
            <a:ext cx="1473483" cy="1473483"/>
          </a:xfrm>
          <a:custGeom>
            <a:avLst/>
            <a:gdLst/>
            <a:ahLst/>
            <a:cxnLst/>
            <a:rect l="l" t="t" r="r" b="b"/>
            <a:pathLst>
              <a:path w="1473483" h="1473483">
                <a:moveTo>
                  <a:pt x="0" y="0"/>
                </a:moveTo>
                <a:lnTo>
                  <a:pt x="1473484" y="0"/>
                </a:lnTo>
                <a:lnTo>
                  <a:pt x="1473484" y="1473483"/>
                </a:lnTo>
                <a:lnTo>
                  <a:pt x="0" y="1473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63653" y="2113945"/>
            <a:ext cx="552684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4199" b="1" dirty="0">
                <a:solidFill>
                  <a:srgbClr val="474938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Key Features </a:t>
            </a:r>
          </a:p>
          <a:p>
            <a:pPr algn="r">
              <a:lnSpc>
                <a:spcPts val="4199"/>
              </a:lnSpc>
            </a:pPr>
            <a:r>
              <a:rPr lang="en-US" sz="4199" b="1" dirty="0">
                <a:solidFill>
                  <a:srgbClr val="474938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&amp; Specs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231691" y="1028700"/>
            <a:ext cx="5270908" cy="891616"/>
            <a:chOff x="0" y="0"/>
            <a:chExt cx="7027878" cy="1188821"/>
          </a:xfrm>
        </p:grpSpPr>
        <p:sp>
          <p:nvSpPr>
            <p:cNvPr id="8" name="TextBox 8"/>
            <p:cNvSpPr txBox="1"/>
            <p:nvPr/>
          </p:nvSpPr>
          <p:spPr>
            <a:xfrm>
              <a:off x="0" y="439733"/>
              <a:ext cx="7027878" cy="74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Curves on all four sides for all-position comfort—front-facing, sideways, perched, or leaning.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Four-Sided Waterfall Edge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31691" y="2322754"/>
            <a:ext cx="5270908" cy="891616"/>
            <a:chOff x="0" y="0"/>
            <a:chExt cx="7027878" cy="118882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39733"/>
              <a:ext cx="7027878" cy="74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Ergonomically sculpted for posture support and comfort over long periods.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Molded Contoured Back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31691" y="3616809"/>
            <a:ext cx="5270908" cy="891616"/>
            <a:chOff x="0" y="0"/>
            <a:chExt cx="7027878" cy="118882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439733"/>
              <a:ext cx="7027878" cy="74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Functions as both a grip handle and a natural armrest when side-sitting.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Seat-Back Ledge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31691" y="4718647"/>
            <a:ext cx="5270908" cy="615391"/>
            <a:chOff x="0" y="0"/>
            <a:chExt cx="7027878" cy="8205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439733"/>
              <a:ext cx="7027878" cy="380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dirty="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Durable polypropylene with flexible backrest.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Seat Shell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231691" y="5586375"/>
            <a:ext cx="5270908" cy="891616"/>
            <a:chOff x="0" y="0"/>
            <a:chExt cx="7027878" cy="118882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439733"/>
              <a:ext cx="7027878" cy="74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1-1/8” tubular steel with welded steel brackets for added strength.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Frame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231691" y="6768783"/>
            <a:ext cx="5270908" cy="891616"/>
            <a:chOff x="0" y="0"/>
            <a:chExt cx="7027878" cy="1188821"/>
          </a:xfrm>
        </p:grpSpPr>
        <p:sp>
          <p:nvSpPr>
            <p:cNvPr id="23" name="TextBox 23"/>
            <p:cNvSpPr txBox="1"/>
            <p:nvPr/>
          </p:nvSpPr>
          <p:spPr>
            <a:xfrm>
              <a:off x="0" y="439733"/>
              <a:ext cx="7027878" cy="74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Nickel-plated, self-leveling nylon glides (optional felt glides for noise reduction).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Glides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31691" y="8060448"/>
            <a:ext cx="5270908" cy="891616"/>
            <a:chOff x="0" y="0"/>
            <a:chExt cx="7027878" cy="118882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439733"/>
              <a:ext cx="7027878" cy="74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Chairs stack 8–10 high, maximizing storage and install efficiency.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Stackability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98936" y="4251884"/>
            <a:ext cx="5270908" cy="615391"/>
            <a:chOff x="0" y="0"/>
            <a:chExt cx="7027878" cy="82052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439733"/>
              <a:ext cx="7027878" cy="380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16”, 18” (12" &amp; 14" coming fall 2025)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Sizes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98936" y="5278679"/>
            <a:ext cx="5270908" cy="615391"/>
            <a:chOff x="0" y="0"/>
            <a:chExt cx="7027878" cy="820521"/>
          </a:xfrm>
        </p:grpSpPr>
        <p:sp>
          <p:nvSpPr>
            <p:cNvPr id="32" name="TextBox 32"/>
            <p:cNvSpPr txBox="1"/>
            <p:nvPr/>
          </p:nvSpPr>
          <p:spPr>
            <a:xfrm>
              <a:off x="0" y="439733"/>
              <a:ext cx="7027878" cy="380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474938">
                      <a:alpha val="64706"/>
                    </a:srgbClr>
                  </a:solidFill>
                  <a:latin typeface="Arial"/>
                  <a:ea typeface="Arial"/>
                  <a:cs typeface="Arial"/>
                  <a:sym typeface="Arial"/>
                </a:rPr>
                <a:t>18”: 250 lbs, 14/16”: 175 lbs, 12”: 100 lbs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85725"/>
              <a:ext cx="7027878" cy="48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Weight Capactiy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398936" y="6616776"/>
            <a:ext cx="5270908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dirty="0">
                <a:solidFill>
                  <a:srgbClr val="474938">
                    <a:alpha val="64706"/>
                  </a:srgbClr>
                </a:solidFill>
                <a:latin typeface="Arial"/>
                <a:ea typeface="Arial"/>
                <a:cs typeface="Arial"/>
                <a:sym typeface="Arial"/>
              </a:rPr>
              <a:t>Shell Colors: 15+ vibrant options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98936" y="6217920"/>
            <a:ext cx="5270908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474938"/>
                </a:solidFill>
                <a:latin typeface="Arial Bold"/>
                <a:ea typeface="Arial Bold"/>
                <a:cs typeface="Arial Bold"/>
                <a:sym typeface="Arial Bold"/>
              </a:rPr>
              <a:t>Finish Options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98936" y="6984683"/>
            <a:ext cx="5270908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>
                <a:solidFill>
                  <a:srgbClr val="474938">
                    <a:alpha val="64706"/>
                  </a:srgbClr>
                </a:solidFill>
                <a:latin typeface="Arial"/>
                <a:ea typeface="Arial"/>
                <a:cs typeface="Arial"/>
                <a:sym typeface="Arial"/>
              </a:rPr>
              <a:t>Legs: Chrome or powder-coated gray.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91122"/>
            <a:ext cx="18288000" cy="595878"/>
            <a:chOff x="0" y="0"/>
            <a:chExt cx="24384000" cy="794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794512"/>
            </a:xfrm>
            <a:custGeom>
              <a:avLst/>
              <a:gdLst/>
              <a:ahLst/>
              <a:cxnLst/>
              <a:rect l="l" t="t" r="r" b="b"/>
              <a:pathLst>
                <a:path w="24384000" h="794512">
                  <a:moveTo>
                    <a:pt x="0" y="0"/>
                  </a:moveTo>
                  <a:lnTo>
                    <a:pt x="24384000" y="0"/>
                  </a:lnTo>
                  <a:lnTo>
                    <a:pt x="24384000" y="794512"/>
                  </a:lnTo>
                  <a:lnTo>
                    <a:pt x="0" y="794512"/>
                  </a:ln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6791745" y="9672736"/>
            <a:ext cx="1244248" cy="622124"/>
          </a:xfrm>
          <a:custGeom>
            <a:avLst/>
            <a:gdLst/>
            <a:ahLst/>
            <a:cxnLst/>
            <a:rect l="l" t="t" r="r" b="b"/>
            <a:pathLst>
              <a:path w="1244248" h="622124">
                <a:moveTo>
                  <a:pt x="0" y="0"/>
                </a:moveTo>
                <a:lnTo>
                  <a:pt x="1244247" y="0"/>
                </a:lnTo>
                <a:lnTo>
                  <a:pt x="1244247" y="622124"/>
                </a:lnTo>
                <a:lnTo>
                  <a:pt x="0" y="622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74131" y="654255"/>
            <a:ext cx="16539738" cy="780059"/>
            <a:chOff x="0" y="0"/>
            <a:chExt cx="22052984" cy="10400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52984" cy="1040079"/>
            </a:xfrm>
            <a:custGeom>
              <a:avLst/>
              <a:gdLst/>
              <a:ahLst/>
              <a:cxnLst/>
              <a:rect l="l" t="t" r="r" b="b"/>
              <a:pathLst>
                <a:path w="22052984" h="1040079">
                  <a:moveTo>
                    <a:pt x="0" y="0"/>
                  </a:moveTo>
                  <a:lnTo>
                    <a:pt x="22052984" y="0"/>
                  </a:lnTo>
                  <a:lnTo>
                    <a:pt x="22052984" y="1040079"/>
                  </a:lnTo>
                  <a:lnTo>
                    <a:pt x="0" y="10400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2052984" cy="99245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474938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Pricing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AEAD61-F609-3297-E4AF-4C488A345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19076"/>
              </p:ext>
            </p:extLst>
          </p:nvPr>
        </p:nvGraphicFramePr>
        <p:xfrm>
          <a:off x="1219200" y="2476500"/>
          <a:ext cx="14706600" cy="3752897"/>
        </p:xfrm>
        <a:graphic>
          <a:graphicData uri="http://schemas.openxmlformats.org/drawingml/2006/table">
            <a:tbl>
              <a:tblPr/>
              <a:tblGrid>
                <a:gridCol w="2697282">
                  <a:extLst>
                    <a:ext uri="{9D8B030D-6E8A-4147-A177-3AD203B41FA5}">
                      <a16:colId xmlns:a16="http://schemas.microsoft.com/office/drawing/2014/main" val="453391211"/>
                    </a:ext>
                  </a:extLst>
                </a:gridCol>
                <a:gridCol w="5715666">
                  <a:extLst>
                    <a:ext uri="{9D8B030D-6E8A-4147-A177-3AD203B41FA5}">
                      <a16:colId xmlns:a16="http://schemas.microsoft.com/office/drawing/2014/main" val="286774917"/>
                    </a:ext>
                  </a:extLst>
                </a:gridCol>
                <a:gridCol w="1766077">
                  <a:extLst>
                    <a:ext uri="{9D8B030D-6E8A-4147-A177-3AD203B41FA5}">
                      <a16:colId xmlns:a16="http://schemas.microsoft.com/office/drawing/2014/main" val="15388813"/>
                    </a:ext>
                  </a:extLst>
                </a:gridCol>
                <a:gridCol w="1573413">
                  <a:extLst>
                    <a:ext uri="{9D8B030D-6E8A-4147-A177-3AD203B41FA5}">
                      <a16:colId xmlns:a16="http://schemas.microsoft.com/office/drawing/2014/main" val="2591330547"/>
                    </a:ext>
                  </a:extLst>
                </a:gridCol>
                <a:gridCol w="1477081">
                  <a:extLst>
                    <a:ext uri="{9D8B030D-6E8A-4147-A177-3AD203B41FA5}">
                      <a16:colId xmlns:a16="http://schemas.microsoft.com/office/drawing/2014/main" val="940603877"/>
                    </a:ext>
                  </a:extLst>
                </a:gridCol>
                <a:gridCol w="1477081">
                  <a:extLst>
                    <a:ext uri="{9D8B030D-6E8A-4147-A177-3AD203B41FA5}">
                      <a16:colId xmlns:a16="http://schemas.microsoft.com/office/drawing/2014/main" val="2900444518"/>
                    </a:ext>
                  </a:extLst>
                </a:gridCol>
              </a:tblGrid>
              <a:tr h="666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 No.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MSRP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45.00%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Margin 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927929"/>
                  </a:ext>
                </a:extLst>
              </a:tr>
              <a:tr h="876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43101-16CR-ANA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Premier Chair,16 In. Chrome Frame/Navy Shell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39.4005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48.8%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724659"/>
                  </a:ext>
                </a:extLst>
              </a:tr>
              <a:tr h="666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43101-16GY-ANA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Premier Chair,16 In. Gray Frame/Navy Shell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38.0333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50.6%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113382"/>
                  </a:ext>
                </a:extLst>
              </a:tr>
              <a:tr h="876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43101-18CR-ANA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Premier Chair,18 In. Chrome Frame/Navy Shell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183.00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40.9734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50.2%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053234"/>
                  </a:ext>
                </a:extLst>
              </a:tr>
              <a:tr h="666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43101-18GY-ANA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Premier Chair,18 In. Gray Frame/Navy Shell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183.00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39.2321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52.4%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438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91122"/>
            <a:ext cx="18288000" cy="595878"/>
            <a:chOff x="0" y="0"/>
            <a:chExt cx="24384000" cy="794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794512"/>
            </a:xfrm>
            <a:custGeom>
              <a:avLst/>
              <a:gdLst/>
              <a:ahLst/>
              <a:cxnLst/>
              <a:rect l="l" t="t" r="r" b="b"/>
              <a:pathLst>
                <a:path w="24384000" h="794512">
                  <a:moveTo>
                    <a:pt x="0" y="0"/>
                  </a:moveTo>
                  <a:lnTo>
                    <a:pt x="24384000" y="0"/>
                  </a:lnTo>
                  <a:lnTo>
                    <a:pt x="24384000" y="794512"/>
                  </a:lnTo>
                  <a:lnTo>
                    <a:pt x="0" y="794512"/>
                  </a:ln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6791745" y="9672736"/>
            <a:ext cx="1244248" cy="622124"/>
          </a:xfrm>
          <a:custGeom>
            <a:avLst/>
            <a:gdLst/>
            <a:ahLst/>
            <a:cxnLst/>
            <a:rect l="l" t="t" r="r" b="b"/>
            <a:pathLst>
              <a:path w="1244248" h="622124">
                <a:moveTo>
                  <a:pt x="0" y="0"/>
                </a:moveTo>
                <a:lnTo>
                  <a:pt x="1244247" y="0"/>
                </a:lnTo>
                <a:lnTo>
                  <a:pt x="1244247" y="622124"/>
                </a:lnTo>
                <a:lnTo>
                  <a:pt x="0" y="622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74130" y="369757"/>
            <a:ext cx="16539738" cy="748890"/>
            <a:chOff x="0" y="0"/>
            <a:chExt cx="22052984" cy="9985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52984" cy="998520"/>
            </a:xfrm>
            <a:custGeom>
              <a:avLst/>
              <a:gdLst/>
              <a:ahLst/>
              <a:cxnLst/>
              <a:rect l="l" t="t" r="r" b="b"/>
              <a:pathLst>
                <a:path w="22052984" h="998520">
                  <a:moveTo>
                    <a:pt x="0" y="0"/>
                  </a:moveTo>
                  <a:lnTo>
                    <a:pt x="22052984" y="0"/>
                  </a:lnTo>
                  <a:lnTo>
                    <a:pt x="22052984" y="998520"/>
                  </a:lnTo>
                  <a:lnTo>
                    <a:pt x="0" y="998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2052984" cy="95089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3888"/>
                </a:lnSpc>
              </a:pPr>
              <a:r>
                <a:rPr lang="en-US" sz="3600" b="1" dirty="0">
                  <a:solidFill>
                    <a:srgbClr val="474938"/>
                  </a:solidFill>
                  <a:latin typeface="Barlow Semi-Bold"/>
                  <a:ea typeface="Barlow Semi-Bold"/>
                  <a:cs typeface="Barlow Semi-Bold"/>
                  <a:sym typeface="Barlow Semi-Bold"/>
                </a:rPr>
                <a:t>Competitive</a:t>
              </a:r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723074" y="1571395"/>
          <a:ext cx="15944850" cy="7950426"/>
        </p:xfrm>
        <a:graphic>
          <a:graphicData uri="http://schemas.openxmlformats.org/drawingml/2006/table">
            <a:tbl>
              <a:tblPr/>
              <a:tblGrid>
                <a:gridCol w="2859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142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Feature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 dirty="0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Premier™ Stacking Chair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 dirty="0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Smith System Flavors® Stack Chair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66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Weight Capacity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18" – 250 lbs; 16"/14" – 175 lbs; 12" – 100 lbs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 to 250 lbs across all sizes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Seat Heights Available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12", 14", 16", 18"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8”, 10", 12", 14", 16", 18"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Shell Material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Polypropylene with flexible back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 virgin polypropylene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Frame Construction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1-1/8" tubular steel with welded brackets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1" diameter, 14-gauge welded steel frame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515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Glide Options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Nickel-plated self-leveling nylon; optional felt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Nylon swivel glides; optional felt or steel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66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Stacking Capacity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8–10 chairs high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 to 4 chairs high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084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Color Options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shell colors; 3 leg finishes (gray, chrome, cream)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standard shell colors; 2 frame colors (chrome, platinum)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Warranty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years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Lifetime on frame; 12 years on shell and glides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4334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Lead Time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Quick turnaround (assembled in USA)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days for standard colors (under 40 units); up to 8 weeks for non-standard colors 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Unique Features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Four-sided waterfall edge; molded back with ledge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Torsional flex back; shallow seat pan; integrated handle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Catalog Dealer Price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$73 - $83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$86 - $118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8317"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47493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List Price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$163 - $183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1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$125 - $217 (</a:t>
                      </a:r>
                      <a:r>
                        <a:rPr lang="en-US" sz="1599" u="sng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 tooltip="https://smithsystem.com/price-list/"/>
                        </a:rPr>
                        <a:t>Price List</a:t>
                      </a:r>
                      <a:r>
                        <a:rPr lang="en-US" sz="1599" dirty="0">
                          <a:solidFill>
                            <a:srgbClr val="4749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100" dirty="0"/>
                    </a:p>
                  </a:txBody>
                  <a:tcPr marT="91440" marB="91440" anchor="ctr">
                    <a:lnL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4749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Freeform 9" descr="Flavors Stack Chair"/>
          <p:cNvSpPr/>
          <p:nvPr/>
        </p:nvSpPr>
        <p:spPr>
          <a:xfrm>
            <a:off x="15422248" y="405476"/>
            <a:ext cx="2220276" cy="2049744"/>
          </a:xfrm>
          <a:custGeom>
            <a:avLst/>
            <a:gdLst/>
            <a:ahLst/>
            <a:cxnLst/>
            <a:rect l="l" t="t" r="r" b="b"/>
            <a:pathLst>
              <a:path w="1719263" h="1719263">
                <a:moveTo>
                  <a:pt x="0" y="0"/>
                </a:moveTo>
                <a:lnTo>
                  <a:pt x="1719263" y="0"/>
                </a:lnTo>
                <a:lnTo>
                  <a:pt x="1719263" y="1719264"/>
                </a:lnTo>
                <a:lnTo>
                  <a:pt x="0" y="1719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077200" y="530759"/>
            <a:ext cx="2588078" cy="1799177"/>
          </a:xfrm>
          <a:custGeom>
            <a:avLst/>
            <a:gdLst/>
            <a:ahLst/>
            <a:cxnLst/>
            <a:rect l="l" t="t" r="r" b="b"/>
            <a:pathLst>
              <a:path w="1908009" h="1431007">
                <a:moveTo>
                  <a:pt x="0" y="0"/>
                </a:moveTo>
                <a:lnTo>
                  <a:pt x="1908009" y="0"/>
                </a:lnTo>
                <a:lnTo>
                  <a:pt x="1908009" y="1431007"/>
                </a:lnTo>
                <a:lnTo>
                  <a:pt x="0" y="1431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52A488-D622-A6C1-827E-47C3C562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84" r="22553"/>
          <a:stretch>
            <a:fillRect/>
          </a:stretch>
        </p:blipFill>
        <p:spPr>
          <a:xfrm>
            <a:off x="4368993" y="2177537"/>
            <a:ext cx="4044111" cy="5334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72AE00-BF4E-14E1-5BAC-3A40DE33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53" r="31004" b="6100"/>
          <a:stretch>
            <a:fillRect/>
          </a:stretch>
        </p:blipFill>
        <p:spPr>
          <a:xfrm>
            <a:off x="884421" y="3848100"/>
            <a:ext cx="3368730" cy="54737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4E5EC6-3E2A-A881-1D06-83F1156BF35A}"/>
              </a:ext>
            </a:extLst>
          </p:cNvPr>
          <p:cNvCxnSpPr/>
          <p:nvPr/>
        </p:nvCxnSpPr>
        <p:spPr>
          <a:xfrm>
            <a:off x="9144000" y="956697"/>
            <a:ext cx="0" cy="82635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45FB00-2EAC-6620-B740-974DF0DFAFCE}"/>
              </a:ext>
            </a:extLst>
          </p:cNvPr>
          <p:cNvSpPr txBox="1"/>
          <p:nvPr/>
        </p:nvSpPr>
        <p:spPr>
          <a:xfrm>
            <a:off x="509421" y="1688482"/>
            <a:ext cx="9407470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919"/>
              </a:lnSpc>
              <a:defRPr/>
            </a:pPr>
            <a:r>
              <a:rPr lang="en-US" sz="1800" b="1" dirty="0">
                <a:solidFill>
                  <a:srgbClr val="474938"/>
                </a:solidFill>
                <a:latin typeface="Arial Bold"/>
                <a:ea typeface="Arial Bold"/>
                <a:cs typeface="Arial Bold"/>
                <a:sym typeface="Arial Bold"/>
              </a:rPr>
              <a:t>Premier™ Stacking Chair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E903BF-3510-1098-9B11-776B6C6E6951}"/>
              </a:ext>
            </a:extLst>
          </p:cNvPr>
          <p:cNvSpPr txBox="1"/>
          <p:nvPr/>
        </p:nvSpPr>
        <p:spPr>
          <a:xfrm>
            <a:off x="8413104" y="1854685"/>
            <a:ext cx="9144000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919"/>
              </a:lnSpc>
              <a:defRPr/>
            </a:pPr>
            <a:r>
              <a:rPr lang="en-US" sz="1800" b="1" dirty="0">
                <a:solidFill>
                  <a:srgbClr val="474938"/>
                </a:solidFill>
                <a:latin typeface="Arial Bold"/>
                <a:ea typeface="Arial Bold"/>
                <a:cs typeface="Arial Bold"/>
                <a:sym typeface="Arial Bold"/>
              </a:rPr>
              <a:t>Smith System Flavors® Stack Chair</a:t>
            </a:r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2B722-7CD0-DFAD-DFD7-809963E3A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923" y="2265161"/>
            <a:ext cx="2120900" cy="571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1EE307-C3F5-2BCD-6DC0-5D3C90738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9" y="2140729"/>
            <a:ext cx="1534998" cy="4186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5B6C3D-F7D6-89D7-C43B-ABD863CBCB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475" t="7816"/>
          <a:stretch>
            <a:fillRect/>
          </a:stretch>
        </p:blipFill>
        <p:spPr>
          <a:xfrm>
            <a:off x="9855524" y="2265161"/>
            <a:ext cx="4044101" cy="52371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A11171-C247-39C0-48D3-0397294D9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3446621" y="3888225"/>
            <a:ext cx="4155579" cy="5331975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2F3FCD1A-ED01-B9ED-AF91-5568446C9027}"/>
              </a:ext>
            </a:extLst>
          </p:cNvPr>
          <p:cNvSpPr txBox="1"/>
          <p:nvPr/>
        </p:nvSpPr>
        <p:spPr>
          <a:xfrm>
            <a:off x="874130" y="405476"/>
            <a:ext cx="16539738" cy="713171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algn="l">
              <a:lnSpc>
                <a:spcPts val="3888"/>
              </a:lnSpc>
            </a:pPr>
            <a:r>
              <a:rPr lang="en-US" sz="3600" b="1" dirty="0">
                <a:solidFill>
                  <a:srgbClr val="474938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Competitive</a:t>
            </a:r>
          </a:p>
        </p:txBody>
      </p:sp>
    </p:spTree>
    <p:extLst>
      <p:ext uri="{BB962C8B-B14F-4D97-AF65-F5344CB8AC3E}">
        <p14:creationId xmlns:p14="http://schemas.microsoft.com/office/powerpoint/2010/main" val="191002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4460" y="479314"/>
            <a:ext cx="13160492" cy="10287001"/>
          </a:xfrm>
          <a:custGeom>
            <a:avLst/>
            <a:gdLst/>
            <a:ahLst/>
            <a:cxnLst/>
            <a:rect l="l" t="t" r="r" b="b"/>
            <a:pathLst>
              <a:path w="15849469" h="10654661">
                <a:moveTo>
                  <a:pt x="0" y="0"/>
                </a:moveTo>
                <a:lnTo>
                  <a:pt x="15849469" y="0"/>
                </a:lnTo>
                <a:lnTo>
                  <a:pt x="15849469" y="10654660"/>
                </a:lnTo>
                <a:lnTo>
                  <a:pt x="0" y="10654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 t="-50203" b="-5533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 rot="-10800000">
            <a:off x="1359261" y="2589357"/>
            <a:ext cx="1169612" cy="0"/>
          </a:xfrm>
          <a:prstGeom prst="line">
            <a:avLst/>
          </a:prstGeom>
          <a:ln w="28575" cap="flat">
            <a:solidFill>
              <a:srgbClr val="CFD1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46312" y="8129442"/>
            <a:ext cx="1735351" cy="173535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  <a:hlinkClick r:id="rId3" tooltip="https://www.dropbox.com/scl/fo/dipuzcl8pwrh2jaungzrs/ANqyJuJSbUrR1ZnOdZiURfA?rlkey=gmjs1hel275rwlxf7e9d8t1f3&amp;st=51051u4t&amp;dl=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IMAGES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10386" y="8048098"/>
            <a:ext cx="1735351" cy="173535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  <a:hlinkClick r:id="rId4" tooltip="https://marcogroup-my.sharepoint.com/:x:/g/personal/libby_ferin_madebymarco_net/EfAd71OILLdKmLIRKap5_rsBk7Ld2Xh66P9_es1R9Mdq_A?e=voKEPv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PRODUCT TRACKER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2173223" y="543422"/>
            <a:ext cx="5581377" cy="3738037"/>
          </a:xfrm>
          <a:custGeom>
            <a:avLst/>
            <a:gdLst/>
            <a:ahLst/>
            <a:cxnLst/>
            <a:rect l="l" t="t" r="r" b="b"/>
            <a:pathLst>
              <a:path w="5331366" h="4118480">
                <a:moveTo>
                  <a:pt x="0" y="0"/>
                </a:moveTo>
                <a:lnTo>
                  <a:pt x="5331366" y="0"/>
                </a:lnTo>
                <a:lnTo>
                  <a:pt x="5331366" y="4118481"/>
                </a:lnTo>
                <a:lnTo>
                  <a:pt x="0" y="4118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6128376" y="856779"/>
            <a:ext cx="5581377" cy="3602990"/>
          </a:xfrm>
          <a:custGeom>
            <a:avLst/>
            <a:gdLst/>
            <a:ahLst/>
            <a:cxnLst/>
            <a:rect l="l" t="t" r="r" b="b"/>
            <a:pathLst>
              <a:path w="3667401" h="2750551">
                <a:moveTo>
                  <a:pt x="0" y="0"/>
                </a:moveTo>
                <a:lnTo>
                  <a:pt x="3667400" y="0"/>
                </a:lnTo>
                <a:lnTo>
                  <a:pt x="3667400" y="2750551"/>
                </a:lnTo>
                <a:lnTo>
                  <a:pt x="0" y="2750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TextBox 25"/>
          <p:cNvSpPr txBox="1"/>
          <p:nvPr/>
        </p:nvSpPr>
        <p:spPr>
          <a:xfrm>
            <a:off x="1359261" y="1438465"/>
            <a:ext cx="3876498" cy="62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sz="4200" b="1" dirty="0">
                <a:solidFill>
                  <a:srgbClr val="EBEDF4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Assets Map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9261" y="3742055"/>
            <a:ext cx="3972105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0"/>
              </a:lnSpc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circles for links and updates.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028700" y="5859340"/>
            <a:ext cx="3774424" cy="2270102"/>
            <a:chOff x="0" y="0"/>
            <a:chExt cx="5032565" cy="302680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66675"/>
              <a:ext cx="5032565" cy="1698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5081" lvl="1" indent="-202541" algn="l">
                <a:lnSpc>
                  <a:spcPts val="2514"/>
                </a:lnSpc>
                <a:buFont typeface="Arial"/>
                <a:buChar char="•"/>
              </a:pPr>
              <a:r>
                <a:rPr lang="en-US" sz="187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E-cards to be sent to key dealers/customers on Tuesday (after Memorial Day)</a:t>
              </a:r>
            </a:p>
            <a:p>
              <a:pPr algn="l">
                <a:lnSpc>
                  <a:spcPts val="2514"/>
                </a:lnSpc>
              </a:pPr>
              <a:endParaRPr lang="en-US" sz="18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747307"/>
              <a:ext cx="5032565" cy="1279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5081" lvl="1" indent="-202541" algn="l">
                <a:lnSpc>
                  <a:spcPts val="2514"/>
                </a:lnSpc>
                <a:buFont typeface="Arial"/>
                <a:buChar char="•"/>
              </a:pPr>
              <a:r>
                <a:rPr lang="en-US" sz="187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Physical chair samples shipping next week</a:t>
              </a:r>
            </a:p>
            <a:p>
              <a:pPr algn="l">
                <a:lnSpc>
                  <a:spcPts val="2514"/>
                </a:lnSpc>
              </a:pPr>
              <a:endParaRPr lang="en-US" sz="18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E844D65-5441-8077-A06C-183EF2212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135" y="5110656"/>
            <a:ext cx="3291098" cy="431956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399210" y="8103351"/>
            <a:ext cx="1735351" cy="173535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SPEC SHEET</a:t>
              </a:r>
              <a:endParaRPr lang="en-US" sz="1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68BC250-C818-0DC2-A712-4FF3E682B0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9400" y="4960118"/>
            <a:ext cx="7315200" cy="471403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5473979" y="2966824"/>
            <a:ext cx="1735351" cy="173535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  <a:hlinkClick r:id="rId10" tooltip="https://marcogroup-my.sharepoint.com/:x:/g/personal/libby_ferin_madebymarco_net/EfAd71OILLdKmLIRKap5_rsBk7Ld2Xh66P9_es1R9Mdq_A?e=voKEPv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E-CARD</a:t>
              </a:r>
              <a:endParaRPr lang="en-US" sz="14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 tooltip="https://marcogroup-my.sharepoint.com/:x:/g/personal/libby_ferin_madebymarco_net/EfAd71OILLdKmLIRKap5_rsBk7Ld2Xh66P9_es1R9Mdq_A?e=voKEP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71724" y="4755140"/>
            <a:ext cx="1735351" cy="173535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  <a:hlinkClick r:id="rId11" tooltip="https://www.dropbox.com/home/Mary%20Jane%20Cyphert/Marketing%20Materials/SELL%20SHEETS/Premier%20Chair%20Flyer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SELL SHEET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91122"/>
            <a:ext cx="18288000" cy="595878"/>
            <a:chOff x="0" y="0"/>
            <a:chExt cx="24384000" cy="794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794512"/>
            </a:xfrm>
            <a:custGeom>
              <a:avLst/>
              <a:gdLst/>
              <a:ahLst/>
              <a:cxnLst/>
              <a:rect l="l" t="t" r="r" b="b"/>
              <a:pathLst>
                <a:path w="24384000" h="794512">
                  <a:moveTo>
                    <a:pt x="0" y="0"/>
                  </a:moveTo>
                  <a:lnTo>
                    <a:pt x="24384000" y="0"/>
                  </a:lnTo>
                  <a:lnTo>
                    <a:pt x="24384000" y="794512"/>
                  </a:lnTo>
                  <a:lnTo>
                    <a:pt x="0" y="794512"/>
                  </a:ln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6791745" y="9672736"/>
            <a:ext cx="1244248" cy="622124"/>
          </a:xfrm>
          <a:custGeom>
            <a:avLst/>
            <a:gdLst/>
            <a:ahLst/>
            <a:cxnLst/>
            <a:rect l="l" t="t" r="r" b="b"/>
            <a:pathLst>
              <a:path w="1244248" h="622124">
                <a:moveTo>
                  <a:pt x="0" y="0"/>
                </a:moveTo>
                <a:lnTo>
                  <a:pt x="1244247" y="0"/>
                </a:lnTo>
                <a:lnTo>
                  <a:pt x="1244247" y="622124"/>
                </a:lnTo>
                <a:lnTo>
                  <a:pt x="0" y="622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28096" y="952500"/>
            <a:ext cx="446886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474938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Messaging Themes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28096" y="2697454"/>
            <a:ext cx="4972050" cy="706781"/>
            <a:chOff x="0" y="0"/>
            <a:chExt cx="6629400" cy="942374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0"/>
              <a:ext cx="6629400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Built for Real Classroom Life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03472"/>
              <a:ext cx="5730832" cy="53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000" i="1">
                  <a:solidFill>
                    <a:srgbClr val="474938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“The chair that moves with them.”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28096" y="4436719"/>
            <a:ext cx="5701951" cy="706781"/>
            <a:chOff x="0" y="0"/>
            <a:chExt cx="7602602" cy="94237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0"/>
              <a:ext cx="7602602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Ergonomics Meets Endurance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03472"/>
              <a:ext cx="6572123" cy="53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000" i="1">
                  <a:solidFill>
                    <a:srgbClr val="474938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“All-day comfort meets all-year durability.”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8096" y="6172200"/>
            <a:ext cx="6643759" cy="706781"/>
            <a:chOff x="0" y="0"/>
            <a:chExt cx="8858346" cy="94237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0"/>
              <a:ext cx="8858346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Form Follows Function, Then Surpasses It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03472"/>
              <a:ext cx="7657660" cy="53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000" i="1">
                  <a:solidFill>
                    <a:srgbClr val="474938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“Built to support. Designed to inspire.”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8096" y="7611015"/>
            <a:ext cx="8715737" cy="706781"/>
            <a:chOff x="0" y="0"/>
            <a:chExt cx="11620983" cy="94237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0"/>
              <a:ext cx="11620983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Adaptable Sizes, Lasting Value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03472"/>
              <a:ext cx="10045841" cy="53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000" i="1">
                  <a:solidFill>
                    <a:srgbClr val="474938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“The chair that grows with your students—and your budget.”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91122"/>
            <a:ext cx="18288000" cy="595878"/>
            <a:chOff x="0" y="0"/>
            <a:chExt cx="24384000" cy="794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794512"/>
            </a:xfrm>
            <a:custGeom>
              <a:avLst/>
              <a:gdLst/>
              <a:ahLst/>
              <a:cxnLst/>
              <a:rect l="l" t="t" r="r" b="b"/>
              <a:pathLst>
                <a:path w="24384000" h="794512">
                  <a:moveTo>
                    <a:pt x="0" y="0"/>
                  </a:moveTo>
                  <a:lnTo>
                    <a:pt x="24384000" y="0"/>
                  </a:lnTo>
                  <a:lnTo>
                    <a:pt x="24384000" y="794512"/>
                  </a:lnTo>
                  <a:lnTo>
                    <a:pt x="0" y="794512"/>
                  </a:lnTo>
                  <a:close/>
                </a:path>
              </a:pathLst>
            </a:custGeom>
            <a:solidFill>
              <a:srgbClr val="4749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6791745" y="9672736"/>
            <a:ext cx="1244248" cy="622124"/>
          </a:xfrm>
          <a:custGeom>
            <a:avLst/>
            <a:gdLst/>
            <a:ahLst/>
            <a:cxnLst/>
            <a:rect l="l" t="t" r="r" b="b"/>
            <a:pathLst>
              <a:path w="1244248" h="622124">
                <a:moveTo>
                  <a:pt x="0" y="0"/>
                </a:moveTo>
                <a:lnTo>
                  <a:pt x="1244247" y="0"/>
                </a:lnTo>
                <a:lnTo>
                  <a:pt x="1244247" y="622124"/>
                </a:lnTo>
                <a:lnTo>
                  <a:pt x="0" y="622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634365"/>
            <a:ext cx="388210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474938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Social Campaign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60428" y="1796314"/>
            <a:ext cx="7700758" cy="4070884"/>
            <a:chOff x="0" y="0"/>
            <a:chExt cx="10267678" cy="5427846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0"/>
              <a:ext cx="9593841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474938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Post #1 – Introduction to Premier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80916"/>
              <a:ext cx="10267678" cy="4646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0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Copy:</a:t>
              </a:r>
            </a:p>
            <a:p>
              <a:pPr algn="l">
                <a:lnSpc>
                  <a:spcPts val="2520"/>
                </a:lnSpc>
              </a:pPr>
              <a:endPara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0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Students don’t just sit—they move, lean, shift, and fidget. The Premier Chair is built for every angle of learning.</a:t>
              </a:r>
            </a:p>
            <a:p>
              <a:pPr algn="l">
                <a:lnSpc>
                  <a:spcPts val="2520"/>
                </a:lnSpc>
              </a:pPr>
              <a:endPara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0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Thoughtfully engineered for how students really sit.</a:t>
              </a:r>
            </a:p>
            <a:p>
              <a:pPr algn="l">
                <a:lnSpc>
                  <a:spcPts val="2520"/>
                </a:lnSpc>
              </a:pPr>
              <a:r>
                <a:rPr lang="en-US" sz="20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 Built for real classroom life.</a:t>
              </a:r>
            </a:p>
            <a:p>
              <a:pPr algn="l">
                <a:lnSpc>
                  <a:spcPts val="2520"/>
                </a:lnSpc>
              </a:pPr>
              <a:endPara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000">
                  <a:solidFill>
                    <a:srgbClr val="474938"/>
                  </a:solidFill>
                  <a:latin typeface="Arial"/>
                  <a:ea typeface="Arial"/>
                  <a:cs typeface="Arial"/>
                  <a:sym typeface="Arial"/>
                </a:rPr>
                <a:t> #AmericanMade #EducationFurniture #MarcoPremierChair #FlexibleClassrooms</a:t>
              </a:r>
            </a:p>
            <a:p>
              <a:pPr algn="l">
                <a:lnSpc>
                  <a:spcPts val="2520"/>
                </a:lnSpc>
              </a:pPr>
              <a:endPara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716069" y="1521994"/>
            <a:ext cx="7192616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474938"/>
                </a:solidFill>
                <a:latin typeface="Arial Bold"/>
                <a:ea typeface="Arial Bold"/>
                <a:cs typeface="Arial Bold"/>
                <a:sym typeface="Arial Bold"/>
              </a:rPr>
              <a:t>Post #2 – Feature Close-Up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16069" y="2188644"/>
            <a:ext cx="7697799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Copy:</a:t>
            </a:r>
          </a:p>
          <a:p>
            <a:pPr algn="l">
              <a:lnSpc>
                <a:spcPts val="2520"/>
              </a:lnSpc>
            </a:pPr>
            <a:endParaRPr lang="en-US" sz="2000">
              <a:solidFill>
                <a:srgbClr val="47493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Comfort isn’t a feature—it’s the foundation.</a:t>
            </a:r>
          </a:p>
          <a:p>
            <a:pPr algn="l">
              <a:lnSpc>
                <a:spcPts val="2520"/>
              </a:lnSpc>
            </a:pPr>
            <a:endParaRPr lang="en-US" sz="2000">
              <a:solidFill>
                <a:srgbClr val="47493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 With its four-sided waterfall edge and sculpted back, Premier™ supports every learning posture.</a:t>
            </a:r>
          </a:p>
          <a:p>
            <a:pPr algn="l">
              <a:lnSpc>
                <a:spcPts val="2520"/>
              </a:lnSpc>
            </a:pPr>
            <a:endParaRPr lang="en-US" sz="2000">
              <a:solidFill>
                <a:srgbClr val="47493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 Not just a chair. A learning tool.</a:t>
            </a:r>
          </a:p>
          <a:p>
            <a:pPr algn="l">
              <a:lnSpc>
                <a:spcPts val="2520"/>
              </a:lnSpc>
            </a:pPr>
            <a:endParaRPr lang="en-US" sz="2000">
              <a:solidFill>
                <a:srgbClr val="47493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 #ErgonomicDesign #K12Furniture #MarcoGroup #BuiltToLast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0428" y="6000850"/>
            <a:ext cx="7195381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474938"/>
                </a:solidFill>
                <a:latin typeface="Arial Bold"/>
                <a:ea typeface="Arial Bold"/>
                <a:cs typeface="Arial Bold"/>
                <a:sym typeface="Arial Bold"/>
              </a:rPr>
              <a:t>Post #3 – Stackability &amp; Value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0428" y="6801901"/>
            <a:ext cx="14670138" cy="255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Copy:</a:t>
            </a:r>
          </a:p>
          <a:p>
            <a:pPr algn="l">
              <a:lnSpc>
                <a:spcPts val="2520"/>
              </a:lnSpc>
            </a:pPr>
            <a:endParaRPr lang="en-US" sz="2000">
              <a:solidFill>
                <a:srgbClr val="47493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From flexible seating to easy storage.</a:t>
            </a:r>
          </a:p>
          <a:p>
            <a:pPr algn="l">
              <a:lnSpc>
                <a:spcPts val="2520"/>
              </a:lnSpc>
            </a:pPr>
            <a:endParaRPr lang="en-US" sz="2000">
              <a:solidFill>
                <a:srgbClr val="47493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 Premier™ chairs stack 8–10 high, saving time, space, and stress.</a:t>
            </a: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 Comfort, strength, and smart design—made by Marco.</a:t>
            </a:r>
          </a:p>
          <a:p>
            <a:pPr algn="l">
              <a:lnSpc>
                <a:spcPts val="2520"/>
              </a:lnSpc>
            </a:pPr>
            <a:endParaRPr lang="en-US" sz="2000">
              <a:solidFill>
                <a:srgbClr val="47493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2520"/>
              </a:lnSpc>
            </a:pPr>
            <a:r>
              <a:rPr lang="en-US" sz="2000">
                <a:solidFill>
                  <a:srgbClr val="474938"/>
                </a:solidFill>
                <a:latin typeface="Arial"/>
                <a:ea typeface="Arial"/>
                <a:cs typeface="Arial"/>
                <a:sym typeface="Arial"/>
              </a:rPr>
              <a:t> #SmartStorage #SchoolFurnitureUpgrade #MarcoPremier #StackableChairs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8198</TotalTime>
  <Words>1088</Words>
  <Application>Microsoft Office PowerPoint</Application>
  <PresentationFormat>Custom</PresentationFormat>
  <Paragraphs>191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Barlow Semi-Bold</vt:lpstr>
      <vt:lpstr>Arial</vt:lpstr>
      <vt:lpstr>Arial Bold</vt:lpstr>
      <vt:lpstr>Arial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Chair Launch Packet</dc:title>
  <dc:creator>Libby Ferin</dc:creator>
  <cp:lastModifiedBy>Libby Ferin</cp:lastModifiedBy>
  <cp:revision>5</cp:revision>
  <dcterms:created xsi:type="dcterms:W3CDTF">2006-08-16T00:00:00Z</dcterms:created>
  <dcterms:modified xsi:type="dcterms:W3CDTF">2025-05-27T13:13:26Z</dcterms:modified>
  <dc:identifier>DAGoFgLRLjs</dc:identifier>
</cp:coreProperties>
</file>