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80" r:id="rId2"/>
    <p:sldId id="260" r:id="rId3"/>
    <p:sldId id="281" r:id="rId4"/>
    <p:sldId id="283" r:id="rId5"/>
    <p:sldId id="287" r:id="rId6"/>
    <p:sldId id="294" r:id="rId7"/>
    <p:sldId id="295" r:id="rId8"/>
    <p:sldId id="296" r:id="rId9"/>
    <p:sldId id="297" r:id="rId10"/>
    <p:sldId id="298" r:id="rId11"/>
    <p:sldId id="312" r:id="rId12"/>
    <p:sldId id="286" r:id="rId13"/>
    <p:sldId id="288" r:id="rId14"/>
    <p:sldId id="289" r:id="rId15"/>
    <p:sldId id="290" r:id="rId16"/>
    <p:sldId id="291" r:id="rId17"/>
    <p:sldId id="292" r:id="rId18"/>
    <p:sldId id="301" r:id="rId19"/>
    <p:sldId id="302" r:id="rId20"/>
    <p:sldId id="304" r:id="rId21"/>
    <p:sldId id="299" r:id="rId22"/>
    <p:sldId id="305" r:id="rId23"/>
    <p:sldId id="303" r:id="rId24"/>
    <p:sldId id="307" r:id="rId25"/>
    <p:sldId id="308" r:id="rId26"/>
    <p:sldId id="309" r:id="rId27"/>
    <p:sldId id="310" r:id="rId28"/>
    <p:sldId id="313" r:id="rId29"/>
    <p:sldId id="306" r:id="rId30"/>
    <p:sldId id="314" r:id="rId31"/>
    <p:sldId id="315" r:id="rId32"/>
    <p:sldId id="317" r:id="rId33"/>
    <p:sldId id="316" r:id="rId34"/>
    <p:sldId id="326" r:id="rId35"/>
    <p:sldId id="327" r:id="rId36"/>
    <p:sldId id="318" r:id="rId37"/>
    <p:sldId id="319" r:id="rId38"/>
    <p:sldId id="320" r:id="rId39"/>
    <p:sldId id="321" r:id="rId40"/>
    <p:sldId id="325" r:id="rId41"/>
    <p:sldId id="323" r:id="rId42"/>
    <p:sldId id="324" r:id="rId43"/>
    <p:sldId id="269" r:id="rId44"/>
    <p:sldId id="328" r:id="rId45"/>
    <p:sldId id="329" r:id="rId46"/>
    <p:sldId id="330" r:id="rId47"/>
    <p:sldId id="339" r:id="rId48"/>
    <p:sldId id="331" r:id="rId49"/>
    <p:sldId id="341" r:id="rId50"/>
    <p:sldId id="332" r:id="rId51"/>
    <p:sldId id="333" r:id="rId52"/>
    <p:sldId id="334" r:id="rId53"/>
    <p:sldId id="336" r:id="rId54"/>
    <p:sldId id="338" r:id="rId55"/>
    <p:sldId id="335" r:id="rId56"/>
    <p:sldId id="337" r:id="rId57"/>
    <p:sldId id="279" r:id="rId58"/>
    <p:sldId id="34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AC5"/>
    <a:srgbClr val="628471"/>
    <a:srgbClr val="205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27AC2B-A435-49B0-8871-2597F792B77C}" v="404" dt="2026-01-29T17:04:10.8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74247" autoAdjust="0"/>
  </p:normalViewPr>
  <p:slideViewPr>
    <p:cSldViewPr snapToGrid="0" showGuides="1">
      <p:cViewPr varScale="1">
        <p:scale>
          <a:sx n="92" d="100"/>
          <a:sy n="92" d="100"/>
        </p:scale>
        <p:origin x="2256" y="19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B33735-58D5-47AB-A422-46E6D0A3FD09}" type="doc">
      <dgm:prSet loTypeId="urn:microsoft.com/office/officeart/2005/8/layout/default" loCatId="list" qsTypeId="urn:microsoft.com/office/officeart/2005/8/quickstyle/3d4" qsCatId="3D" csTypeId="urn:microsoft.com/office/officeart/2005/8/colors/accent2_5" csCatId="accent2" phldr="1"/>
      <dgm:spPr/>
      <dgm:t>
        <a:bodyPr/>
        <a:lstStyle/>
        <a:p>
          <a:endParaRPr lang="en-US"/>
        </a:p>
      </dgm:t>
    </dgm:pt>
    <dgm:pt modelId="{94600C54-65F2-4011-AE25-6D02DCB77CD6}">
      <dgm:prSet phldrT="[Text]" phldr="0" custT="1"/>
      <dgm:spPr/>
      <dgm:t>
        <a:bodyPr/>
        <a:lstStyle/>
        <a:p>
          <a:r>
            <a:rPr lang="en-US" sz="2400" dirty="0">
              <a:latin typeface="Barlow Condensed SemiBold" panose="00000706000000000000" pitchFamily="2" charset="0"/>
              <a:ea typeface="Aktiv Grotesk" panose="020B0504020202020204" pitchFamily="34" charset="0"/>
              <a:cs typeface="Aktiv Grotesk" panose="020B0504020202020204" pitchFamily="34" charset="0"/>
            </a:rPr>
            <a:t>Preserve Organization</a:t>
          </a:r>
        </a:p>
      </dgm:t>
    </dgm:pt>
    <dgm:pt modelId="{4E88C4CC-073D-4A4C-9A0D-D176B30698CB}" type="parTrans" cxnId="{DD4D2E96-EEAE-4A85-8D9C-B8B9563F0192}">
      <dgm:prSet/>
      <dgm:spPr/>
      <dgm:t>
        <a:bodyPr/>
        <a:lstStyle/>
        <a:p>
          <a:endParaRPr lang="en-US"/>
        </a:p>
      </dgm:t>
    </dgm:pt>
    <dgm:pt modelId="{EE60443D-33F8-411D-BA76-6332E0CB69C9}" type="sibTrans" cxnId="{DD4D2E96-EEAE-4A85-8D9C-B8B9563F0192}">
      <dgm:prSet/>
      <dgm:spPr/>
      <dgm:t>
        <a:bodyPr/>
        <a:lstStyle/>
        <a:p>
          <a:endParaRPr lang="en-US"/>
        </a:p>
      </dgm:t>
    </dgm:pt>
    <dgm:pt modelId="{63D5A2CD-509C-4624-8C22-70360078DB38}">
      <dgm:prSet phldrT="[Text]" phldr="0" custT="1"/>
      <dgm:spPr/>
      <dgm:t>
        <a:bodyPr/>
        <a:lstStyle/>
        <a:p>
          <a:r>
            <a:rPr lang="en-US" sz="2400" dirty="0">
              <a:latin typeface="Barlow Condensed SemiBold" panose="00000706000000000000" pitchFamily="2" charset="0"/>
              <a:ea typeface="Aktiv Grotesk" panose="020B0504020202020204" pitchFamily="34" charset="0"/>
              <a:cs typeface="Aktiv Grotesk" panose="020B0504020202020204" pitchFamily="34" charset="0"/>
            </a:rPr>
            <a:t>Reduce Maintenance</a:t>
          </a:r>
        </a:p>
      </dgm:t>
    </dgm:pt>
    <dgm:pt modelId="{1462CD7C-7182-46D9-A86F-4D3A090E23E2}" type="parTrans" cxnId="{2FDB7DF2-C8C2-49F1-A62D-1A5E496325ED}">
      <dgm:prSet/>
      <dgm:spPr/>
      <dgm:t>
        <a:bodyPr/>
        <a:lstStyle/>
        <a:p>
          <a:endParaRPr lang="en-US"/>
        </a:p>
      </dgm:t>
    </dgm:pt>
    <dgm:pt modelId="{F873C41B-9D91-4373-9B5C-B6FEEBD3ADC4}" type="sibTrans" cxnId="{2FDB7DF2-C8C2-49F1-A62D-1A5E496325ED}">
      <dgm:prSet/>
      <dgm:spPr/>
      <dgm:t>
        <a:bodyPr/>
        <a:lstStyle/>
        <a:p>
          <a:endParaRPr lang="en-US"/>
        </a:p>
      </dgm:t>
    </dgm:pt>
    <dgm:pt modelId="{B61F1614-B033-4982-91C7-9563023FE1F3}">
      <dgm:prSet phldrT="[Text]" phldr="0" custT="1"/>
      <dgm:spPr/>
      <dgm:t>
        <a:bodyPr/>
        <a:lstStyle/>
        <a:p>
          <a:r>
            <a:rPr lang="en-US" sz="2400" dirty="0">
              <a:latin typeface="Barlow Condensed SemiBold" panose="00000706000000000000" pitchFamily="2" charset="0"/>
              <a:ea typeface="Aktiv Grotesk" panose="020B0504020202020204" pitchFamily="34" charset="0"/>
              <a:cs typeface="Aktiv Grotesk" panose="020B0504020202020204" pitchFamily="34" charset="0"/>
            </a:rPr>
            <a:t>Safeguards instruments</a:t>
          </a:r>
        </a:p>
      </dgm:t>
    </dgm:pt>
    <dgm:pt modelId="{0DC4F4CC-FFFA-43F7-BC17-2270437B50EF}" type="parTrans" cxnId="{9CCECC61-C5CA-496D-995A-1BCC240E78BE}">
      <dgm:prSet/>
      <dgm:spPr/>
      <dgm:t>
        <a:bodyPr/>
        <a:lstStyle/>
        <a:p>
          <a:endParaRPr lang="en-US"/>
        </a:p>
      </dgm:t>
    </dgm:pt>
    <dgm:pt modelId="{DB5DF0C1-BCED-409B-BD82-14671D8C47BF}" type="sibTrans" cxnId="{9CCECC61-C5CA-496D-995A-1BCC240E78BE}">
      <dgm:prSet/>
      <dgm:spPr/>
      <dgm:t>
        <a:bodyPr/>
        <a:lstStyle/>
        <a:p>
          <a:endParaRPr lang="en-US"/>
        </a:p>
      </dgm:t>
    </dgm:pt>
    <dgm:pt modelId="{CCDB3DE4-F15B-4057-97B8-8B42EC67F890}">
      <dgm:prSet phldrT="[Text]" phldr="0" custT="1"/>
      <dgm:spPr/>
      <dgm:t>
        <a:bodyPr/>
        <a:lstStyle/>
        <a:p>
          <a:r>
            <a:rPr lang="en-US" sz="2400" dirty="0">
              <a:latin typeface="Barlow Condensed SemiBold" panose="00000706000000000000" pitchFamily="2" charset="0"/>
              <a:ea typeface="Aktiv Grotesk" panose="020B0504020202020204" pitchFamily="34" charset="0"/>
              <a:cs typeface="Aktiv Grotesk" panose="020B0504020202020204" pitchFamily="34" charset="0"/>
            </a:rPr>
            <a:t>Performance Delivers  ROI</a:t>
          </a:r>
        </a:p>
      </dgm:t>
    </dgm:pt>
    <dgm:pt modelId="{2B106093-7474-4702-B6EC-DBF325A14B97}" type="parTrans" cxnId="{85D7CC1B-610C-4014-B421-D9BC075E1478}">
      <dgm:prSet/>
      <dgm:spPr/>
      <dgm:t>
        <a:bodyPr/>
        <a:lstStyle/>
        <a:p>
          <a:endParaRPr lang="en-US"/>
        </a:p>
      </dgm:t>
    </dgm:pt>
    <dgm:pt modelId="{41022518-FB31-4CD8-A26F-43D9ECD39B51}" type="sibTrans" cxnId="{85D7CC1B-610C-4014-B421-D9BC075E1478}">
      <dgm:prSet/>
      <dgm:spPr/>
      <dgm:t>
        <a:bodyPr/>
        <a:lstStyle/>
        <a:p>
          <a:endParaRPr lang="en-US"/>
        </a:p>
      </dgm:t>
    </dgm:pt>
    <dgm:pt modelId="{097D7B03-E289-4B8F-82D8-48B3CA9C8470}" type="pres">
      <dgm:prSet presAssocID="{1AB33735-58D5-47AB-A422-46E6D0A3FD09}" presName="diagram" presStyleCnt="0">
        <dgm:presLayoutVars>
          <dgm:dir/>
          <dgm:resizeHandles val="exact"/>
        </dgm:presLayoutVars>
      </dgm:prSet>
      <dgm:spPr/>
    </dgm:pt>
    <dgm:pt modelId="{326BE826-B5D2-4544-9227-A4E15A46B51A}" type="pres">
      <dgm:prSet presAssocID="{94600C54-65F2-4011-AE25-6D02DCB77CD6}" presName="node" presStyleLbl="node1" presStyleIdx="0" presStyleCnt="4">
        <dgm:presLayoutVars>
          <dgm:bulletEnabled val="1"/>
        </dgm:presLayoutVars>
      </dgm:prSet>
      <dgm:spPr/>
    </dgm:pt>
    <dgm:pt modelId="{FF407F05-0EB7-49AA-80A3-54E272A3FE5F}" type="pres">
      <dgm:prSet presAssocID="{EE60443D-33F8-411D-BA76-6332E0CB69C9}" presName="sibTrans" presStyleCnt="0"/>
      <dgm:spPr/>
    </dgm:pt>
    <dgm:pt modelId="{86CF8ABD-BCFE-4931-BA63-AD912CEFCB89}" type="pres">
      <dgm:prSet presAssocID="{63D5A2CD-509C-4624-8C22-70360078DB38}" presName="node" presStyleLbl="node1" presStyleIdx="1" presStyleCnt="4">
        <dgm:presLayoutVars>
          <dgm:bulletEnabled val="1"/>
        </dgm:presLayoutVars>
      </dgm:prSet>
      <dgm:spPr/>
    </dgm:pt>
    <dgm:pt modelId="{783AA761-955C-47AB-AED2-6B7BDA71F375}" type="pres">
      <dgm:prSet presAssocID="{F873C41B-9D91-4373-9B5C-B6FEEBD3ADC4}" presName="sibTrans" presStyleCnt="0"/>
      <dgm:spPr/>
    </dgm:pt>
    <dgm:pt modelId="{3B70AB47-FACB-48CC-ACA7-4829365D2D1B}" type="pres">
      <dgm:prSet presAssocID="{B61F1614-B033-4982-91C7-9563023FE1F3}" presName="node" presStyleLbl="node1" presStyleIdx="2" presStyleCnt="4">
        <dgm:presLayoutVars>
          <dgm:bulletEnabled val="1"/>
        </dgm:presLayoutVars>
      </dgm:prSet>
      <dgm:spPr/>
    </dgm:pt>
    <dgm:pt modelId="{7CB27CBF-4CF2-4F83-AB7A-62DB3667E999}" type="pres">
      <dgm:prSet presAssocID="{DB5DF0C1-BCED-409B-BD82-14671D8C47BF}" presName="sibTrans" presStyleCnt="0"/>
      <dgm:spPr/>
    </dgm:pt>
    <dgm:pt modelId="{49A167C0-D301-4D50-84A8-12F3EF353C78}" type="pres">
      <dgm:prSet presAssocID="{CCDB3DE4-F15B-4057-97B8-8B42EC67F890}" presName="node" presStyleLbl="node1" presStyleIdx="3" presStyleCnt="4">
        <dgm:presLayoutVars>
          <dgm:bulletEnabled val="1"/>
        </dgm:presLayoutVars>
      </dgm:prSet>
      <dgm:spPr/>
    </dgm:pt>
  </dgm:ptLst>
  <dgm:cxnLst>
    <dgm:cxn modelId="{301FEA0C-E10D-4FDD-944E-DEC50E075426}" type="presOf" srcId="{63D5A2CD-509C-4624-8C22-70360078DB38}" destId="{86CF8ABD-BCFE-4931-BA63-AD912CEFCB89}" srcOrd="0" destOrd="0" presId="urn:microsoft.com/office/officeart/2005/8/layout/default"/>
    <dgm:cxn modelId="{85D7CC1B-610C-4014-B421-D9BC075E1478}" srcId="{1AB33735-58D5-47AB-A422-46E6D0A3FD09}" destId="{CCDB3DE4-F15B-4057-97B8-8B42EC67F890}" srcOrd="3" destOrd="0" parTransId="{2B106093-7474-4702-B6EC-DBF325A14B97}" sibTransId="{41022518-FB31-4CD8-A26F-43D9ECD39B51}"/>
    <dgm:cxn modelId="{CE4D7241-3A82-4FD1-AF5B-A8472F471A4A}" type="presOf" srcId="{B61F1614-B033-4982-91C7-9563023FE1F3}" destId="{3B70AB47-FACB-48CC-ACA7-4829365D2D1B}" srcOrd="0" destOrd="0" presId="urn:microsoft.com/office/officeart/2005/8/layout/default"/>
    <dgm:cxn modelId="{5A7CB25E-C184-4ED0-A1FA-922DD8C0B299}" type="presOf" srcId="{1AB33735-58D5-47AB-A422-46E6D0A3FD09}" destId="{097D7B03-E289-4B8F-82D8-48B3CA9C8470}" srcOrd="0" destOrd="0" presId="urn:microsoft.com/office/officeart/2005/8/layout/default"/>
    <dgm:cxn modelId="{9CCECC61-C5CA-496D-995A-1BCC240E78BE}" srcId="{1AB33735-58D5-47AB-A422-46E6D0A3FD09}" destId="{B61F1614-B033-4982-91C7-9563023FE1F3}" srcOrd="2" destOrd="0" parTransId="{0DC4F4CC-FFFA-43F7-BC17-2270437B50EF}" sibTransId="{DB5DF0C1-BCED-409B-BD82-14671D8C47BF}"/>
    <dgm:cxn modelId="{DD4D2E96-EEAE-4A85-8D9C-B8B9563F0192}" srcId="{1AB33735-58D5-47AB-A422-46E6D0A3FD09}" destId="{94600C54-65F2-4011-AE25-6D02DCB77CD6}" srcOrd="0" destOrd="0" parTransId="{4E88C4CC-073D-4A4C-9A0D-D176B30698CB}" sibTransId="{EE60443D-33F8-411D-BA76-6332E0CB69C9}"/>
    <dgm:cxn modelId="{257A4DB0-C97A-4EC5-9C03-48AA246447CF}" type="presOf" srcId="{CCDB3DE4-F15B-4057-97B8-8B42EC67F890}" destId="{49A167C0-D301-4D50-84A8-12F3EF353C78}" srcOrd="0" destOrd="0" presId="urn:microsoft.com/office/officeart/2005/8/layout/default"/>
    <dgm:cxn modelId="{1B10D0EA-C424-4EC8-B357-50A27C515AB7}" type="presOf" srcId="{94600C54-65F2-4011-AE25-6D02DCB77CD6}" destId="{326BE826-B5D2-4544-9227-A4E15A46B51A}" srcOrd="0" destOrd="0" presId="urn:microsoft.com/office/officeart/2005/8/layout/default"/>
    <dgm:cxn modelId="{2FDB7DF2-C8C2-49F1-A62D-1A5E496325ED}" srcId="{1AB33735-58D5-47AB-A422-46E6D0A3FD09}" destId="{63D5A2CD-509C-4624-8C22-70360078DB38}" srcOrd="1" destOrd="0" parTransId="{1462CD7C-7182-46D9-A86F-4D3A090E23E2}" sibTransId="{F873C41B-9D91-4373-9B5C-B6FEEBD3ADC4}"/>
    <dgm:cxn modelId="{C4ADFCED-3F28-49C8-B019-A4F5DA066867}" type="presParOf" srcId="{097D7B03-E289-4B8F-82D8-48B3CA9C8470}" destId="{326BE826-B5D2-4544-9227-A4E15A46B51A}" srcOrd="0" destOrd="0" presId="urn:microsoft.com/office/officeart/2005/8/layout/default"/>
    <dgm:cxn modelId="{5FC808AF-130B-42B7-A96E-B28B7C307A8F}" type="presParOf" srcId="{097D7B03-E289-4B8F-82D8-48B3CA9C8470}" destId="{FF407F05-0EB7-49AA-80A3-54E272A3FE5F}" srcOrd="1" destOrd="0" presId="urn:microsoft.com/office/officeart/2005/8/layout/default"/>
    <dgm:cxn modelId="{CE740141-58D0-411B-8E59-FA04AF53F07C}" type="presParOf" srcId="{097D7B03-E289-4B8F-82D8-48B3CA9C8470}" destId="{86CF8ABD-BCFE-4931-BA63-AD912CEFCB89}" srcOrd="2" destOrd="0" presId="urn:microsoft.com/office/officeart/2005/8/layout/default"/>
    <dgm:cxn modelId="{52D23972-08E1-4CB6-A8F0-76B7DEFD00B6}" type="presParOf" srcId="{097D7B03-E289-4B8F-82D8-48B3CA9C8470}" destId="{783AA761-955C-47AB-AED2-6B7BDA71F375}" srcOrd="3" destOrd="0" presId="urn:microsoft.com/office/officeart/2005/8/layout/default"/>
    <dgm:cxn modelId="{F24826FD-70CF-4518-BE3D-3B18124EFFC4}" type="presParOf" srcId="{097D7B03-E289-4B8F-82D8-48B3CA9C8470}" destId="{3B70AB47-FACB-48CC-ACA7-4829365D2D1B}" srcOrd="4" destOrd="0" presId="urn:microsoft.com/office/officeart/2005/8/layout/default"/>
    <dgm:cxn modelId="{8BFF7F2E-E2C3-4EB9-A4E1-AADC70F8625C}" type="presParOf" srcId="{097D7B03-E289-4B8F-82D8-48B3CA9C8470}" destId="{7CB27CBF-4CF2-4F83-AB7A-62DB3667E999}" srcOrd="5" destOrd="0" presId="urn:microsoft.com/office/officeart/2005/8/layout/default"/>
    <dgm:cxn modelId="{91C5F8DF-F612-4D61-A30A-DDC962DCB6D3}" type="presParOf" srcId="{097D7B03-E289-4B8F-82D8-48B3CA9C8470}" destId="{49A167C0-D301-4D50-84A8-12F3EF353C78}"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BE826-B5D2-4544-9227-A4E15A46B51A}">
      <dsp:nvSpPr>
        <dsp:cNvPr id="0" name=""/>
        <dsp:cNvSpPr/>
      </dsp:nvSpPr>
      <dsp:spPr>
        <a:xfrm>
          <a:off x="208706" y="571"/>
          <a:ext cx="3187897" cy="1912738"/>
        </a:xfrm>
        <a:prstGeom prst="rect">
          <a:avLst/>
        </a:prstGeom>
        <a:solidFill>
          <a:schemeClr val="accent2">
            <a:alpha val="9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Barlow Condensed SemiBold" panose="00000706000000000000" pitchFamily="2" charset="0"/>
              <a:ea typeface="Aktiv Grotesk" panose="020B0504020202020204" pitchFamily="34" charset="0"/>
              <a:cs typeface="Aktiv Grotesk" panose="020B0504020202020204" pitchFamily="34" charset="0"/>
            </a:rPr>
            <a:t>Preserve Organization</a:t>
          </a:r>
        </a:p>
      </dsp:txBody>
      <dsp:txXfrm>
        <a:off x="208706" y="571"/>
        <a:ext cx="3187897" cy="1912738"/>
      </dsp:txXfrm>
    </dsp:sp>
    <dsp:sp modelId="{86CF8ABD-BCFE-4931-BA63-AD912CEFCB89}">
      <dsp:nvSpPr>
        <dsp:cNvPr id="0" name=""/>
        <dsp:cNvSpPr/>
      </dsp:nvSpPr>
      <dsp:spPr>
        <a:xfrm>
          <a:off x="3715394" y="571"/>
          <a:ext cx="3187897" cy="1912738"/>
        </a:xfrm>
        <a:prstGeom prst="rect">
          <a:avLst/>
        </a:prstGeom>
        <a:solidFill>
          <a:schemeClr val="accent2">
            <a:alpha val="90000"/>
            <a:hueOff val="0"/>
            <a:satOff val="0"/>
            <a:lumOff val="0"/>
            <a:alphaOff val="-13333"/>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Barlow Condensed SemiBold" panose="00000706000000000000" pitchFamily="2" charset="0"/>
              <a:ea typeface="Aktiv Grotesk" panose="020B0504020202020204" pitchFamily="34" charset="0"/>
              <a:cs typeface="Aktiv Grotesk" panose="020B0504020202020204" pitchFamily="34" charset="0"/>
            </a:rPr>
            <a:t>Reduce Maintenance</a:t>
          </a:r>
        </a:p>
      </dsp:txBody>
      <dsp:txXfrm>
        <a:off x="3715394" y="571"/>
        <a:ext cx="3187897" cy="1912738"/>
      </dsp:txXfrm>
    </dsp:sp>
    <dsp:sp modelId="{3B70AB47-FACB-48CC-ACA7-4829365D2D1B}">
      <dsp:nvSpPr>
        <dsp:cNvPr id="0" name=""/>
        <dsp:cNvSpPr/>
      </dsp:nvSpPr>
      <dsp:spPr>
        <a:xfrm>
          <a:off x="208706" y="2232099"/>
          <a:ext cx="3187897" cy="1912738"/>
        </a:xfrm>
        <a:prstGeom prst="rect">
          <a:avLst/>
        </a:prstGeom>
        <a:solidFill>
          <a:schemeClr val="accent2">
            <a:alpha val="90000"/>
            <a:hueOff val="0"/>
            <a:satOff val="0"/>
            <a:lumOff val="0"/>
            <a:alphaOff val="-26667"/>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Barlow Condensed SemiBold" panose="00000706000000000000" pitchFamily="2" charset="0"/>
              <a:ea typeface="Aktiv Grotesk" panose="020B0504020202020204" pitchFamily="34" charset="0"/>
              <a:cs typeface="Aktiv Grotesk" panose="020B0504020202020204" pitchFamily="34" charset="0"/>
            </a:rPr>
            <a:t>Safeguards instruments</a:t>
          </a:r>
        </a:p>
      </dsp:txBody>
      <dsp:txXfrm>
        <a:off x="208706" y="2232099"/>
        <a:ext cx="3187897" cy="1912738"/>
      </dsp:txXfrm>
    </dsp:sp>
    <dsp:sp modelId="{49A167C0-D301-4D50-84A8-12F3EF353C78}">
      <dsp:nvSpPr>
        <dsp:cNvPr id="0" name=""/>
        <dsp:cNvSpPr/>
      </dsp:nvSpPr>
      <dsp:spPr>
        <a:xfrm>
          <a:off x="3715394" y="2232099"/>
          <a:ext cx="3187897" cy="1912738"/>
        </a:xfrm>
        <a:prstGeom prst="rect">
          <a:avLst/>
        </a:prstGeom>
        <a:solidFill>
          <a:schemeClr val="accent2">
            <a:alpha val="90000"/>
            <a:hueOff val="0"/>
            <a:satOff val="0"/>
            <a:lumOff val="0"/>
            <a:alpha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Barlow Condensed SemiBold" panose="00000706000000000000" pitchFamily="2" charset="0"/>
              <a:ea typeface="Aktiv Grotesk" panose="020B0504020202020204" pitchFamily="34" charset="0"/>
              <a:cs typeface="Aktiv Grotesk" panose="020B0504020202020204" pitchFamily="34" charset="0"/>
            </a:rPr>
            <a:t>Performance Delivers  ROI</a:t>
          </a:r>
        </a:p>
      </dsp:txBody>
      <dsp:txXfrm>
        <a:off x="3715394" y="2232099"/>
        <a:ext cx="3187897" cy="191273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EA9863-FF2B-4342-AD25-48798AB4B52C}" type="datetimeFigureOut">
              <a:rPr lang="en-US" smtClean="0"/>
              <a:t>2/2/26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7190E0-80C4-7541-A522-DDE0FFD1FDE0}" type="slidenum">
              <a:rPr lang="en-US" smtClean="0"/>
              <a:t>‹#›</a:t>
            </a:fld>
            <a:endParaRPr lang="en-US"/>
          </a:p>
        </p:txBody>
      </p:sp>
    </p:spTree>
    <p:extLst>
      <p:ext uri="{BB962C8B-B14F-4D97-AF65-F5344CB8AC3E}">
        <p14:creationId xmlns:p14="http://schemas.microsoft.com/office/powerpoint/2010/main" val="282287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__________ and thanks for taking the time to join us today. </a:t>
            </a:r>
          </a:p>
          <a:p>
            <a:endParaRPr lang="en-US" dirty="0"/>
          </a:p>
          <a:p>
            <a:r>
              <a:rPr lang="en-US" dirty="0"/>
              <a:t>Welcome to Behind the Music: Designing Safer, Smarter Spaces for Student Success.  This course is designed to explore the often-unseen role the physical environment plays in supporting music education. Together, we’ll examine design considerations that influence how music spaces function — for students, educators, and the programs they support.</a:t>
            </a:r>
          </a:p>
          <a:p>
            <a:endParaRPr lang="en-US" dirty="0"/>
          </a:p>
          <a:p>
            <a:endParaRPr lang="en-US" dirty="0"/>
          </a:p>
        </p:txBody>
      </p:sp>
      <p:sp>
        <p:nvSpPr>
          <p:cNvPr id="4" name="Slide Number Placeholder 3"/>
          <p:cNvSpPr>
            <a:spLocks noGrp="1"/>
          </p:cNvSpPr>
          <p:nvPr>
            <p:ph type="sldNum" sz="quarter" idx="5"/>
          </p:nvPr>
        </p:nvSpPr>
        <p:spPr/>
        <p:txBody>
          <a:bodyPr/>
          <a:lstStyle/>
          <a:p>
            <a:fld id="{547190E0-80C4-7541-A522-DDE0FFD1FDE0}" type="slidenum">
              <a:rPr lang="en-US" smtClean="0"/>
              <a:t>1</a:t>
            </a:fld>
            <a:endParaRPr lang="en-US"/>
          </a:p>
        </p:txBody>
      </p:sp>
    </p:spTree>
    <p:extLst>
      <p:ext uri="{BB962C8B-B14F-4D97-AF65-F5344CB8AC3E}">
        <p14:creationId xmlns:p14="http://schemas.microsoft.com/office/powerpoint/2010/main" val="3146399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disorganized music rooms, students are often searching for instruments, navigating clutter, or waiting while others figure things out. That friction creates low-level stress — and over time, that stress impacts engagement and behavior.</a:t>
            </a:r>
            <a:br>
              <a:rPr lang="en-US" dirty="0"/>
            </a:br>
            <a:r>
              <a:rPr lang="en-US" dirty="0"/>
              <a:t>The more chaotic the space feels, the harder it is for students to mentally settle into learning.</a:t>
            </a:r>
          </a:p>
          <a:p>
            <a:endParaRPr lang="en-US" dirty="0"/>
          </a:p>
        </p:txBody>
      </p:sp>
      <p:sp>
        <p:nvSpPr>
          <p:cNvPr id="4" name="Slide Number Placeholder 3"/>
          <p:cNvSpPr>
            <a:spLocks noGrp="1"/>
          </p:cNvSpPr>
          <p:nvPr>
            <p:ph type="sldNum" sz="quarter" idx="5"/>
          </p:nvPr>
        </p:nvSpPr>
        <p:spPr/>
        <p:txBody>
          <a:bodyPr/>
          <a:lstStyle/>
          <a:p>
            <a:fld id="{547190E0-80C4-7541-A522-DDE0FFD1FDE0}" type="slidenum">
              <a:rPr lang="en-US" smtClean="0"/>
              <a:t>10</a:t>
            </a:fld>
            <a:endParaRPr lang="en-US"/>
          </a:p>
        </p:txBody>
      </p:sp>
    </p:spTree>
    <p:extLst>
      <p:ext uri="{BB962C8B-B14F-4D97-AF65-F5344CB8AC3E}">
        <p14:creationId xmlns:p14="http://schemas.microsoft.com/office/powerpoint/2010/main" val="2171140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in cognitive psychology shows that visual clutter competes for mental resources. Environments with high levels of irrelevant visual information draw attention away from task-relevant cues, reducing working memory capacity and focus. This effect is especially pronounced in learning settings where students are trying to process new information.</a:t>
            </a:r>
          </a:p>
          <a:p>
            <a:r>
              <a:rPr lang="en-US" dirty="0"/>
              <a:t>“Visual clutter doesn’t just look messy — it taxes the brain’s ability to maintain focus and process information.”</a:t>
            </a:r>
            <a:br>
              <a:rPr lang="en-US" dirty="0"/>
            </a:br>
            <a:endParaRPr lang="en-US" dirty="0"/>
          </a:p>
        </p:txBody>
      </p:sp>
      <p:sp>
        <p:nvSpPr>
          <p:cNvPr id="4" name="Slide Number Placeholder 3"/>
          <p:cNvSpPr>
            <a:spLocks noGrp="1"/>
          </p:cNvSpPr>
          <p:nvPr>
            <p:ph type="sldNum" sz="quarter" idx="5"/>
          </p:nvPr>
        </p:nvSpPr>
        <p:spPr/>
        <p:txBody>
          <a:bodyPr/>
          <a:lstStyle/>
          <a:p>
            <a:fld id="{547190E0-80C4-7541-A522-DDE0FFD1FDE0}" type="slidenum">
              <a:rPr lang="en-US" smtClean="0"/>
              <a:t>11</a:t>
            </a:fld>
            <a:endParaRPr lang="en-US"/>
          </a:p>
        </p:txBody>
      </p:sp>
    </p:spTree>
    <p:extLst>
      <p:ext uri="{BB962C8B-B14F-4D97-AF65-F5344CB8AC3E}">
        <p14:creationId xmlns:p14="http://schemas.microsoft.com/office/powerpoint/2010/main" val="738613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music spaces — where students already juggle sound, movement, and instruction — excess visual noise makes it harder to focus.</a:t>
            </a:r>
            <a:br>
              <a:rPr lang="en-US" dirty="0"/>
            </a:br>
            <a:r>
              <a:rPr lang="en-US" dirty="0"/>
              <a:t>When storage is clearly defined and visually consistent, students know where things belong and what’s expected, allowing them to shift faster into learning mode.</a:t>
            </a:r>
          </a:p>
        </p:txBody>
      </p:sp>
      <p:sp>
        <p:nvSpPr>
          <p:cNvPr id="4" name="Slide Number Placeholder 3"/>
          <p:cNvSpPr>
            <a:spLocks noGrp="1"/>
          </p:cNvSpPr>
          <p:nvPr>
            <p:ph type="sldNum" sz="quarter" idx="5"/>
          </p:nvPr>
        </p:nvSpPr>
        <p:spPr/>
        <p:txBody>
          <a:bodyPr/>
          <a:lstStyle/>
          <a:p>
            <a:fld id="{547190E0-80C4-7541-A522-DDE0FFD1FDE0}" type="slidenum">
              <a:rPr lang="en-US" smtClean="0"/>
              <a:t>12</a:t>
            </a:fld>
            <a:endParaRPr lang="en-US"/>
          </a:p>
        </p:txBody>
      </p:sp>
    </p:spTree>
    <p:extLst>
      <p:ext uri="{BB962C8B-B14F-4D97-AF65-F5344CB8AC3E}">
        <p14:creationId xmlns:p14="http://schemas.microsoft.com/office/powerpoint/2010/main" val="293381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F7932-F186-2FEA-DAE6-ABBD7DCE1C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0E23A-2624-DB6D-61D9-EBB657D79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E6AF0C-CA26-892D-FD94-C36B5E9F8B2A}"/>
              </a:ext>
            </a:extLst>
          </p:cNvPr>
          <p:cNvSpPr>
            <a:spLocks noGrp="1"/>
          </p:cNvSpPr>
          <p:nvPr>
            <p:ph type="body" idx="1"/>
          </p:nvPr>
        </p:nvSpPr>
        <p:spPr/>
        <p:txBody>
          <a:bodyPr/>
          <a:lstStyle/>
          <a:p>
            <a:r>
              <a:rPr lang="en-US" dirty="0"/>
              <a:t>Well-designed storage quietly reinforces classroom rules. When every instrument has a visible, consistent place, students take ownership — and teachers spend less time correcting behavior. This isn’t about control; it’s about clarity. The environment communicates expectations before a teacher ever has to.</a:t>
            </a:r>
          </a:p>
        </p:txBody>
      </p:sp>
      <p:sp>
        <p:nvSpPr>
          <p:cNvPr id="4" name="Slide Number Placeholder 3">
            <a:extLst>
              <a:ext uri="{FF2B5EF4-FFF2-40B4-BE49-F238E27FC236}">
                <a16:creationId xmlns:a16="http://schemas.microsoft.com/office/drawing/2014/main" id="{25812774-E19C-9A90-1DE4-21C8D8EFFC32}"/>
              </a:ext>
            </a:extLst>
          </p:cNvPr>
          <p:cNvSpPr>
            <a:spLocks noGrp="1"/>
          </p:cNvSpPr>
          <p:nvPr>
            <p:ph type="sldNum" sz="quarter" idx="5"/>
          </p:nvPr>
        </p:nvSpPr>
        <p:spPr/>
        <p:txBody>
          <a:bodyPr/>
          <a:lstStyle/>
          <a:p>
            <a:fld id="{547190E0-80C4-7541-A522-DDE0FFD1FDE0}" type="slidenum">
              <a:rPr lang="en-US" smtClean="0"/>
              <a:t>13</a:t>
            </a:fld>
            <a:endParaRPr lang="en-US"/>
          </a:p>
        </p:txBody>
      </p:sp>
    </p:spTree>
    <p:extLst>
      <p:ext uri="{BB962C8B-B14F-4D97-AF65-F5344CB8AC3E}">
        <p14:creationId xmlns:p14="http://schemas.microsoft.com/office/powerpoint/2010/main" val="3428551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E372F-8492-ADB2-2349-D0EA8DEED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45685-84B8-3C5B-F06A-7785ED0A40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A7BCC-1E42-5E40-8A56-3785C13891A1}"/>
              </a:ext>
            </a:extLst>
          </p:cNvPr>
          <p:cNvSpPr>
            <a:spLocks noGrp="1"/>
          </p:cNvSpPr>
          <p:nvPr>
            <p:ph type="body" idx="1"/>
          </p:nvPr>
        </p:nvSpPr>
        <p:spPr/>
        <p:txBody>
          <a:bodyPr/>
          <a:lstStyle/>
          <a:p>
            <a:r>
              <a:rPr lang="en-US" dirty="0"/>
              <a:t> Think of it this way… In a 45-minute class, losing five minutes to disorganization is significant. Multiply that across periods, weeks, and semesters — and the instructional loss becomes real. Organized storage supports efficiency, which directly translates to more time for learning, practice, and creativity.</a:t>
            </a:r>
          </a:p>
        </p:txBody>
      </p:sp>
      <p:sp>
        <p:nvSpPr>
          <p:cNvPr id="4" name="Slide Number Placeholder 3">
            <a:extLst>
              <a:ext uri="{FF2B5EF4-FFF2-40B4-BE49-F238E27FC236}">
                <a16:creationId xmlns:a16="http://schemas.microsoft.com/office/drawing/2014/main" id="{4706D045-7254-1FDF-AA9C-E6331AF7D8AB}"/>
              </a:ext>
            </a:extLst>
          </p:cNvPr>
          <p:cNvSpPr>
            <a:spLocks noGrp="1"/>
          </p:cNvSpPr>
          <p:nvPr>
            <p:ph type="sldNum" sz="quarter" idx="5"/>
          </p:nvPr>
        </p:nvSpPr>
        <p:spPr/>
        <p:txBody>
          <a:bodyPr/>
          <a:lstStyle/>
          <a:p>
            <a:fld id="{547190E0-80C4-7541-A522-DDE0FFD1FDE0}" type="slidenum">
              <a:rPr lang="en-US" smtClean="0"/>
              <a:t>14</a:t>
            </a:fld>
            <a:endParaRPr lang="en-US"/>
          </a:p>
        </p:txBody>
      </p:sp>
    </p:spTree>
    <p:extLst>
      <p:ext uri="{BB962C8B-B14F-4D97-AF65-F5344CB8AC3E}">
        <p14:creationId xmlns:p14="http://schemas.microsoft.com/office/powerpoint/2010/main" val="2420834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cap="all" dirty="0"/>
              <a:t>And Here’s What one Music Educator Says about environment and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understand that professional performance happens in spaces that are clean and organized, and that it is their responsibility to maintain this space.”</a:t>
            </a:r>
            <a:br>
              <a:rPr lang="en-US" dirty="0"/>
            </a:br>
            <a:endParaRPr lang="en-US" b="1" cap="all" dirty="0"/>
          </a:p>
          <a:p>
            <a:r>
              <a:rPr lang="en-US" dirty="0"/>
              <a:t>This insight from a high school band director gets right to the heart of what we’ve been discussing. When students see their rehearsal space as </a:t>
            </a:r>
            <a:r>
              <a:rPr lang="en-US" i="1" dirty="0"/>
              <a:t>professional</a:t>
            </a:r>
            <a:r>
              <a:rPr lang="en-US" dirty="0"/>
              <a:t> — clean, organized, and intentional — they carry themselves differently. They approach rehearsal more seriously, take better care of their instruments, and act with ownership of their learning environment.</a:t>
            </a:r>
            <a:br>
              <a:rPr lang="en-US" dirty="0"/>
            </a:br>
            <a:r>
              <a:rPr lang="en-US" dirty="0"/>
              <a:t>What Butler is really describing is how environment becomes a </a:t>
            </a:r>
            <a:r>
              <a:rPr lang="en-US" i="1" dirty="0"/>
              <a:t>behavior cue</a:t>
            </a:r>
            <a:r>
              <a:rPr lang="en-US" dirty="0"/>
              <a:t> — a signal that music making here matters, and that students are participants in making it successful.</a:t>
            </a:r>
          </a:p>
        </p:txBody>
      </p:sp>
      <p:sp>
        <p:nvSpPr>
          <p:cNvPr id="4" name="Slide Number Placeholder 3"/>
          <p:cNvSpPr>
            <a:spLocks noGrp="1"/>
          </p:cNvSpPr>
          <p:nvPr>
            <p:ph type="sldNum" sz="quarter" idx="5"/>
          </p:nvPr>
        </p:nvSpPr>
        <p:spPr/>
        <p:txBody>
          <a:bodyPr/>
          <a:lstStyle/>
          <a:p>
            <a:fld id="{547190E0-80C4-7541-A522-DDE0FFD1FDE0}" type="slidenum">
              <a:rPr lang="en-US" smtClean="0"/>
              <a:t>15</a:t>
            </a:fld>
            <a:endParaRPr lang="en-US"/>
          </a:p>
        </p:txBody>
      </p:sp>
    </p:spTree>
    <p:extLst>
      <p:ext uri="{BB962C8B-B14F-4D97-AF65-F5344CB8AC3E}">
        <p14:creationId xmlns:p14="http://schemas.microsoft.com/office/powerpoint/2010/main" val="4030321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before a teacher speaks, the environment is already communicating expectations.</a:t>
            </a:r>
            <a:endParaRPr lang="en-US" b="1" dirty="0"/>
          </a:p>
          <a:p>
            <a:r>
              <a:rPr lang="en-US" b="1" dirty="0"/>
              <a:t>Environment reinforces behavior.</a:t>
            </a:r>
            <a:br>
              <a:rPr lang="en-US" dirty="0"/>
            </a:br>
            <a:r>
              <a:rPr lang="en-US" dirty="0"/>
              <a:t>Organized music spaces communicate expectations before instruction begins, helping students transition faster, stay focused, and take responsibility for their instruments.</a:t>
            </a:r>
          </a:p>
          <a:p>
            <a:r>
              <a:rPr lang="en-US" b="1" dirty="0"/>
              <a:t>Structure supports creativity.</a:t>
            </a:r>
            <a:br>
              <a:rPr lang="en-US" dirty="0"/>
            </a:br>
            <a:r>
              <a:rPr lang="en-US" dirty="0"/>
              <a:t>When storage and layout reduce distraction and stress, students are better able to listen, collaborate, and perform—allowing creativity to thrive within a clear framework.</a:t>
            </a:r>
          </a:p>
          <a:p>
            <a:r>
              <a:rPr lang="en-US" b="1" dirty="0"/>
              <a:t>Storage is part of the learning system.</a:t>
            </a:r>
            <a:br>
              <a:rPr lang="en-US" dirty="0"/>
            </a:br>
            <a:r>
              <a:rPr lang="en-US" dirty="0"/>
              <a:t>Thoughtful storage design isn’t just about keeping things tidy; it actively supports classroom management, instructional flow, and long-term program success.</a:t>
            </a:r>
          </a:p>
          <a:p>
            <a:endParaRPr lang="en-US" dirty="0"/>
          </a:p>
          <a:p>
            <a:r>
              <a:rPr lang="en-US" dirty="0"/>
              <a:t>Now that we’ve looked at how organization affects focus and behavior, let’s talk about what happens when storage </a:t>
            </a:r>
            <a:r>
              <a:rPr lang="en-US" i="1" dirty="0"/>
              <a:t>isn’t</a:t>
            </a:r>
            <a:r>
              <a:rPr lang="en-US" dirty="0"/>
              <a:t> designed with students in mind — especially when it comes to safety and ergonomics.”</a:t>
            </a:r>
          </a:p>
        </p:txBody>
      </p:sp>
      <p:sp>
        <p:nvSpPr>
          <p:cNvPr id="4" name="Slide Number Placeholder 3"/>
          <p:cNvSpPr>
            <a:spLocks noGrp="1"/>
          </p:cNvSpPr>
          <p:nvPr>
            <p:ph type="sldNum" sz="quarter" idx="5"/>
          </p:nvPr>
        </p:nvSpPr>
        <p:spPr/>
        <p:txBody>
          <a:bodyPr/>
          <a:lstStyle/>
          <a:p>
            <a:fld id="{547190E0-80C4-7541-A522-DDE0FFD1FDE0}" type="slidenum">
              <a:rPr lang="en-US" smtClean="0"/>
              <a:t>16</a:t>
            </a:fld>
            <a:endParaRPr lang="en-US"/>
          </a:p>
        </p:txBody>
      </p:sp>
    </p:spTree>
    <p:extLst>
      <p:ext uri="{BB962C8B-B14F-4D97-AF65-F5344CB8AC3E}">
        <p14:creationId xmlns:p14="http://schemas.microsoft.com/office/powerpoint/2010/main" val="1134272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52C53-3CA3-27F8-6AB7-D0CD3E01D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CDA0F-41BE-0312-264B-D333952AF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8CA89F-1BE0-AA0E-1360-E3DEEC5AD44D}"/>
              </a:ext>
            </a:extLst>
          </p:cNvPr>
          <p:cNvSpPr>
            <a:spLocks noGrp="1"/>
          </p:cNvSpPr>
          <p:nvPr>
            <p:ph type="body" idx="1"/>
          </p:nvPr>
        </p:nvSpPr>
        <p:spPr/>
        <p:txBody>
          <a:bodyPr/>
          <a:lstStyle/>
          <a:p>
            <a:r>
              <a:rPr lang="en-US" dirty="0"/>
              <a:t>Music spaces are active, high-movement environments. How instruments are stored, accessed, and transported has a direct impact on student safety, physical strain, and daily classroom flow.</a:t>
            </a:r>
          </a:p>
        </p:txBody>
      </p:sp>
      <p:sp>
        <p:nvSpPr>
          <p:cNvPr id="4" name="Slide Number Placeholder 3">
            <a:extLst>
              <a:ext uri="{FF2B5EF4-FFF2-40B4-BE49-F238E27FC236}">
                <a16:creationId xmlns:a16="http://schemas.microsoft.com/office/drawing/2014/main" id="{15CDC0B6-6E0E-FB6F-215C-B32704F79ED1}"/>
              </a:ext>
            </a:extLst>
          </p:cNvPr>
          <p:cNvSpPr>
            <a:spLocks noGrp="1"/>
          </p:cNvSpPr>
          <p:nvPr>
            <p:ph type="sldNum" sz="quarter" idx="5"/>
          </p:nvPr>
        </p:nvSpPr>
        <p:spPr/>
        <p:txBody>
          <a:bodyPr/>
          <a:lstStyle/>
          <a:p>
            <a:fld id="{547190E0-80C4-7541-A522-DDE0FFD1FDE0}" type="slidenum">
              <a:rPr lang="en-US" smtClean="0"/>
              <a:t>17</a:t>
            </a:fld>
            <a:endParaRPr lang="en-US"/>
          </a:p>
        </p:txBody>
      </p:sp>
    </p:spTree>
    <p:extLst>
      <p:ext uri="{BB962C8B-B14F-4D97-AF65-F5344CB8AC3E}">
        <p14:creationId xmlns:p14="http://schemas.microsoft.com/office/powerpoint/2010/main" val="2157304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come in all sizes, especially in middle and high school band programs where physical development varies widely. Music spaces are physically demanding environments. Students routinely lift awkward, heavy instruments and navigate crowded rooms. When storage is poorly designed—too high, too low, or poorly located—it introduces unnecessary risk.  Safety in music rooms isn’t just about rules or supervision; it’s embedded in how the space is designed and how equipment is accessed every day.</a:t>
            </a:r>
          </a:p>
        </p:txBody>
      </p:sp>
      <p:sp>
        <p:nvSpPr>
          <p:cNvPr id="4" name="Slide Number Placeholder 3"/>
          <p:cNvSpPr>
            <a:spLocks noGrp="1"/>
          </p:cNvSpPr>
          <p:nvPr>
            <p:ph type="sldNum" sz="quarter" idx="5"/>
          </p:nvPr>
        </p:nvSpPr>
        <p:spPr/>
        <p:txBody>
          <a:bodyPr/>
          <a:lstStyle/>
          <a:p>
            <a:fld id="{547190E0-80C4-7541-A522-DDE0FFD1FDE0}" type="slidenum">
              <a:rPr lang="en-US" smtClean="0"/>
              <a:t>18</a:t>
            </a:fld>
            <a:endParaRPr lang="en-US"/>
          </a:p>
        </p:txBody>
      </p:sp>
    </p:spTree>
    <p:extLst>
      <p:ext uri="{BB962C8B-B14F-4D97-AF65-F5344CB8AC3E}">
        <p14:creationId xmlns:p14="http://schemas.microsoft.com/office/powerpoint/2010/main" val="1665321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instruments shift balance and posture, especially for younger students. Most safety issues happen during transitions—lifting, turning, and returning instruments. When storage is unstable or poorly positioned, students compensate by overreaching or rushing, which increases drop and tip risk.</a:t>
            </a:r>
            <a:br>
              <a:rPr lang="en-US" dirty="0"/>
            </a:br>
            <a:endParaRPr lang="en-US" dirty="0"/>
          </a:p>
          <a:p>
            <a:r>
              <a:rPr lang="en-US" dirty="0"/>
              <a:t>Stable, well-designed systems give students predictable support, improving control and reducing both injury and instrument damage.”</a:t>
            </a:r>
          </a:p>
        </p:txBody>
      </p:sp>
      <p:sp>
        <p:nvSpPr>
          <p:cNvPr id="4" name="Slide Number Placeholder 3"/>
          <p:cNvSpPr>
            <a:spLocks noGrp="1"/>
          </p:cNvSpPr>
          <p:nvPr>
            <p:ph type="sldNum" sz="quarter" idx="5"/>
          </p:nvPr>
        </p:nvSpPr>
        <p:spPr/>
        <p:txBody>
          <a:bodyPr/>
          <a:lstStyle/>
          <a:p>
            <a:fld id="{547190E0-80C4-7541-A522-DDE0FFD1FDE0}" type="slidenum">
              <a:rPr lang="en-US" smtClean="0"/>
              <a:t>19</a:t>
            </a:fld>
            <a:endParaRPr lang="en-US"/>
          </a:p>
        </p:txBody>
      </p:sp>
    </p:spTree>
    <p:extLst>
      <p:ext uri="{BB962C8B-B14F-4D97-AF65-F5344CB8AC3E}">
        <p14:creationId xmlns:p14="http://schemas.microsoft.com/office/powerpoint/2010/main" val="1821436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 design learning environments or manage them, we all share a goal — helping students perform at their best.</a:t>
            </a:r>
            <a:br>
              <a:rPr lang="en-US" dirty="0"/>
            </a:br>
            <a:endParaRPr lang="en-US" dirty="0"/>
          </a:p>
          <a:p>
            <a:r>
              <a:rPr lang="en-US" dirty="0"/>
              <a:t>But in music education, there’s often a disconnect between what’s </a:t>
            </a:r>
            <a:r>
              <a:rPr lang="en-US" i="1" dirty="0"/>
              <a:t>designed</a:t>
            </a:r>
            <a:r>
              <a:rPr lang="en-US" dirty="0"/>
              <a:t> and what’s </a:t>
            </a:r>
            <a:r>
              <a:rPr lang="en-US" i="1" dirty="0"/>
              <a:t>needed.</a:t>
            </a:r>
            <a:endParaRPr lang="en-US" dirty="0"/>
          </a:p>
          <a:p>
            <a:endParaRPr lang="en-US" dirty="0"/>
          </a:p>
          <a:p>
            <a:r>
              <a:rPr lang="en-US" dirty="0"/>
              <a:t>Too often, the focus goes to surface-level decisions, , while critical details — like storage, accessibility, and flexibility — get pushed to the end of the project. The result? Teachers lose rehearsal time, instruments are damaged, students trip over cases, and valuable square footage gets underused.</a:t>
            </a:r>
          </a:p>
          <a:p>
            <a:endParaRPr lang="en-US" dirty="0"/>
          </a:p>
          <a:p>
            <a:r>
              <a:rPr lang="en-US" dirty="0"/>
              <a:t>In </a:t>
            </a:r>
            <a:r>
              <a:rPr lang="en-US" i="1" dirty="0"/>
              <a:t>Behind the Music</a:t>
            </a:r>
            <a:r>
              <a:rPr lang="en-US" dirty="0"/>
              <a:t>, we’ll explore how thoughtful, intentional design can change the rhythm of a music program — improving safety, performance, and long-term success.</a:t>
            </a:r>
          </a:p>
        </p:txBody>
      </p:sp>
      <p:sp>
        <p:nvSpPr>
          <p:cNvPr id="4" name="Slide Number Placeholder 3"/>
          <p:cNvSpPr>
            <a:spLocks noGrp="1"/>
          </p:cNvSpPr>
          <p:nvPr>
            <p:ph type="sldNum" sz="quarter" idx="5"/>
          </p:nvPr>
        </p:nvSpPr>
        <p:spPr/>
        <p:txBody>
          <a:bodyPr/>
          <a:lstStyle/>
          <a:p>
            <a:fld id="{547190E0-80C4-7541-A522-DDE0FFD1FDE0}" type="slidenum">
              <a:rPr lang="en-US" smtClean="0"/>
              <a:t>2</a:t>
            </a:fld>
            <a:endParaRPr lang="en-US"/>
          </a:p>
        </p:txBody>
      </p:sp>
    </p:spTree>
    <p:extLst>
      <p:ext uri="{BB962C8B-B14F-4D97-AF65-F5344CB8AC3E}">
        <p14:creationId xmlns:p14="http://schemas.microsoft.com/office/powerpoint/2010/main" val="2882673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61C44-AD69-4A52-A8B9-61548C6B2E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0F0D1-BB9D-BAEC-23BD-310935BBF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2F8D9-C414-31CD-58BF-CAE9392B609C}"/>
              </a:ext>
            </a:extLst>
          </p:cNvPr>
          <p:cNvSpPr>
            <a:spLocks noGrp="1"/>
          </p:cNvSpPr>
          <p:nvPr>
            <p:ph type="body" idx="1"/>
          </p:nvPr>
        </p:nvSpPr>
        <p:spPr/>
        <p:txBody>
          <a:bodyPr/>
          <a:lstStyle/>
          <a:p>
            <a:r>
              <a:rPr lang="en-US" dirty="0"/>
              <a:t>Instruments are not only expensive—they can become safety hazards when stored improperly. Cases stacked on the floor, unstable shelving, or unsecured racks increase the risk of tipping and collisions. Well-designed storage stabilizes instruments, protects them from damage, and reduces the chance of accidents—protecting both students and school investments.</a:t>
            </a:r>
          </a:p>
        </p:txBody>
      </p:sp>
      <p:sp>
        <p:nvSpPr>
          <p:cNvPr id="4" name="Slide Number Placeholder 3">
            <a:extLst>
              <a:ext uri="{FF2B5EF4-FFF2-40B4-BE49-F238E27FC236}">
                <a16:creationId xmlns:a16="http://schemas.microsoft.com/office/drawing/2014/main" id="{07D6D0C7-A4CE-0763-DB35-2EA8C0683D87}"/>
              </a:ext>
            </a:extLst>
          </p:cNvPr>
          <p:cNvSpPr>
            <a:spLocks noGrp="1"/>
          </p:cNvSpPr>
          <p:nvPr>
            <p:ph type="sldNum" sz="quarter" idx="5"/>
          </p:nvPr>
        </p:nvSpPr>
        <p:spPr/>
        <p:txBody>
          <a:bodyPr/>
          <a:lstStyle/>
          <a:p>
            <a:fld id="{547190E0-80C4-7541-A522-DDE0FFD1FDE0}" type="slidenum">
              <a:rPr lang="en-US" smtClean="0"/>
              <a:t>20</a:t>
            </a:fld>
            <a:endParaRPr lang="en-US"/>
          </a:p>
        </p:txBody>
      </p:sp>
    </p:spTree>
    <p:extLst>
      <p:ext uri="{BB962C8B-B14F-4D97-AF65-F5344CB8AC3E}">
        <p14:creationId xmlns:p14="http://schemas.microsoft.com/office/powerpoint/2010/main" val="2299219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 considerations in music rooms go beyond clearances—they affect whether students can participate independently and safely. Storage that is unreachable or pathways that are cluttered create barriers for students with mobility challenges.</a:t>
            </a:r>
            <a:br>
              <a:rPr lang="en-US" dirty="0"/>
            </a:br>
            <a:r>
              <a:rPr lang="en-US" dirty="0"/>
              <a:t>Inclusive storage design ensures all students can access instruments with dignity, reinforcing equity and independence while improving overall room safety.</a:t>
            </a:r>
          </a:p>
        </p:txBody>
      </p:sp>
      <p:sp>
        <p:nvSpPr>
          <p:cNvPr id="4" name="Slide Number Placeholder 3"/>
          <p:cNvSpPr>
            <a:spLocks noGrp="1"/>
          </p:cNvSpPr>
          <p:nvPr>
            <p:ph type="sldNum" sz="quarter" idx="5"/>
          </p:nvPr>
        </p:nvSpPr>
        <p:spPr/>
        <p:txBody>
          <a:bodyPr/>
          <a:lstStyle/>
          <a:p>
            <a:fld id="{547190E0-80C4-7541-A522-DDE0FFD1FDE0}" type="slidenum">
              <a:rPr lang="en-US" smtClean="0"/>
              <a:t>21</a:t>
            </a:fld>
            <a:endParaRPr lang="en-US"/>
          </a:p>
        </p:txBody>
      </p:sp>
    </p:spTree>
    <p:extLst>
      <p:ext uri="{BB962C8B-B14F-4D97-AF65-F5344CB8AC3E}">
        <p14:creationId xmlns:p14="http://schemas.microsoft.com/office/powerpoint/2010/main" val="2660892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isn’t static — it changes as equipment ages. Flimsy or worn storage systems become unstable, increasing the chance of tipping, breakage, or injury. Durable, well-engineered storage protects students and the program long after installation.</a:t>
            </a:r>
          </a:p>
          <a:p>
            <a:endParaRPr lang="en-US" dirty="0"/>
          </a:p>
          <a:p>
            <a:r>
              <a:rPr lang="en-US" dirty="0"/>
              <a:t>When storage supports safety, it doesn’t just prevent injuries — it protects the program itself. Next, we’ll look at how those same decisions affect operational efficiency and long-term cost.</a:t>
            </a:r>
          </a:p>
        </p:txBody>
      </p:sp>
      <p:sp>
        <p:nvSpPr>
          <p:cNvPr id="4" name="Slide Number Placeholder 3"/>
          <p:cNvSpPr>
            <a:spLocks noGrp="1"/>
          </p:cNvSpPr>
          <p:nvPr>
            <p:ph type="sldNum" sz="quarter" idx="5"/>
          </p:nvPr>
        </p:nvSpPr>
        <p:spPr/>
        <p:txBody>
          <a:bodyPr/>
          <a:lstStyle/>
          <a:p>
            <a:fld id="{547190E0-80C4-7541-A522-DDE0FFD1FDE0}" type="slidenum">
              <a:rPr lang="en-US" smtClean="0"/>
              <a:t>22</a:t>
            </a:fld>
            <a:endParaRPr lang="en-US"/>
          </a:p>
        </p:txBody>
      </p:sp>
    </p:spTree>
    <p:extLst>
      <p:ext uri="{BB962C8B-B14F-4D97-AF65-F5344CB8AC3E}">
        <p14:creationId xmlns:p14="http://schemas.microsoft.com/office/powerpoint/2010/main" val="1996039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starts with a critical distinction: disorganization is often a </a:t>
            </a:r>
            <a:r>
              <a:rPr lang="en-US" b="1" dirty="0"/>
              <a:t>system failure</a:t>
            </a:r>
            <a:r>
              <a:rPr lang="en-US" dirty="0"/>
              <a:t>, not a behavior issue. When storage isn’t built for daily, high-impact use, it degrades. Shelves sag. Hardware loosens. Alignment shifts. As construction breaks down, organization becomes harder to maintain — and operational inefficiencies follow.</a:t>
            </a:r>
          </a:p>
        </p:txBody>
      </p:sp>
      <p:sp>
        <p:nvSpPr>
          <p:cNvPr id="4" name="Slide Number Placeholder 3"/>
          <p:cNvSpPr>
            <a:spLocks noGrp="1"/>
          </p:cNvSpPr>
          <p:nvPr>
            <p:ph type="sldNum" sz="quarter" idx="5"/>
          </p:nvPr>
        </p:nvSpPr>
        <p:spPr/>
        <p:txBody>
          <a:bodyPr/>
          <a:lstStyle/>
          <a:p>
            <a:fld id="{547190E0-80C4-7541-A522-DDE0FFD1FDE0}" type="slidenum">
              <a:rPr lang="en-US" smtClean="0"/>
              <a:t>23</a:t>
            </a:fld>
            <a:endParaRPr lang="en-US"/>
          </a:p>
        </p:txBody>
      </p:sp>
    </p:spTree>
    <p:extLst>
      <p:ext uri="{BB962C8B-B14F-4D97-AF65-F5344CB8AC3E}">
        <p14:creationId xmlns:p14="http://schemas.microsoft.com/office/powerpoint/2010/main" val="2820000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high-use environments like band rooms, maintenance is the most immediate financial signal of poor construction. Facilities teams are called in repeatedly to tighten, adjust, or stabilize systems that weren’t engineered for constant use. Those labor hours compound year after year — often exceeding the initial cost difference between systems.</a:t>
            </a:r>
          </a:p>
        </p:txBody>
      </p:sp>
      <p:sp>
        <p:nvSpPr>
          <p:cNvPr id="4" name="Slide Number Placeholder 3"/>
          <p:cNvSpPr>
            <a:spLocks noGrp="1"/>
          </p:cNvSpPr>
          <p:nvPr>
            <p:ph type="sldNum" sz="quarter" idx="5"/>
          </p:nvPr>
        </p:nvSpPr>
        <p:spPr/>
        <p:txBody>
          <a:bodyPr/>
          <a:lstStyle/>
          <a:p>
            <a:fld id="{547190E0-80C4-7541-A522-DDE0FFD1FDE0}" type="slidenum">
              <a:rPr lang="en-US" smtClean="0"/>
              <a:t>24</a:t>
            </a:fld>
            <a:endParaRPr lang="en-US"/>
          </a:p>
        </p:txBody>
      </p:sp>
    </p:spTree>
    <p:extLst>
      <p:ext uri="{BB962C8B-B14F-4D97-AF65-F5344CB8AC3E}">
        <p14:creationId xmlns:p14="http://schemas.microsoft.com/office/powerpoint/2010/main" val="3435382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Instruments are among the most expensive assets in a music program. When storage systems lose alignment or structural integrity, instruments no longer fit as intended — increasing wear, impact, and damage. Well-built storage preserves both organization and asset life, reducing repair and replacement expenditures.</a:t>
            </a:r>
          </a:p>
        </p:txBody>
      </p:sp>
      <p:sp>
        <p:nvSpPr>
          <p:cNvPr id="4" name="Slide Number Placeholder 3"/>
          <p:cNvSpPr>
            <a:spLocks noGrp="1"/>
          </p:cNvSpPr>
          <p:nvPr>
            <p:ph type="sldNum" sz="quarter" idx="5"/>
          </p:nvPr>
        </p:nvSpPr>
        <p:spPr/>
        <p:txBody>
          <a:bodyPr/>
          <a:lstStyle/>
          <a:p>
            <a:fld id="{547190E0-80C4-7541-A522-DDE0FFD1FDE0}" type="slidenum">
              <a:rPr lang="en-US" smtClean="0"/>
              <a:t>25</a:t>
            </a:fld>
            <a:endParaRPr lang="en-US"/>
          </a:p>
        </p:txBody>
      </p:sp>
    </p:spTree>
    <p:extLst>
      <p:ext uri="{BB962C8B-B14F-4D97-AF65-F5344CB8AC3E}">
        <p14:creationId xmlns:p14="http://schemas.microsoft.com/office/powerpoint/2010/main" val="2195357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 programs change — enrollment grows, instrumentation shifts, spaces are shared. Storage systems that are rigid or single-purpose become obsolete quickly. Flexible, modular construction allows districts to adapt layouts without replacing entire systems, preserving capital budgets</a:t>
            </a:r>
          </a:p>
        </p:txBody>
      </p:sp>
      <p:sp>
        <p:nvSpPr>
          <p:cNvPr id="4" name="Slide Number Placeholder 3"/>
          <p:cNvSpPr>
            <a:spLocks noGrp="1"/>
          </p:cNvSpPr>
          <p:nvPr>
            <p:ph type="sldNum" sz="quarter" idx="5"/>
          </p:nvPr>
        </p:nvSpPr>
        <p:spPr/>
        <p:txBody>
          <a:bodyPr/>
          <a:lstStyle/>
          <a:p>
            <a:fld id="{547190E0-80C4-7541-A522-DDE0FFD1FDE0}" type="slidenum">
              <a:rPr lang="en-US" smtClean="0"/>
              <a:t>26</a:t>
            </a:fld>
            <a:endParaRPr lang="en-US"/>
          </a:p>
        </p:txBody>
      </p:sp>
    </p:spTree>
    <p:extLst>
      <p:ext uri="{BB962C8B-B14F-4D97-AF65-F5344CB8AC3E}">
        <p14:creationId xmlns:p14="http://schemas.microsoft.com/office/powerpoint/2010/main" val="3333638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measure the investment? </a:t>
            </a:r>
          </a:p>
          <a:p>
            <a:r>
              <a:rPr lang="en-US" dirty="0"/>
              <a:t>Research on school facilities shows that the condition and performance of the physical environment can account for </a:t>
            </a:r>
            <a:r>
              <a:rPr lang="en-US" b="1" dirty="0"/>
              <a:t>10–15% of variation in student outcomes</a:t>
            </a:r>
            <a:r>
              <a:rPr lang="en-US" dirty="0"/>
              <a:t>. That tells us environment quality isn’t incidental — it has real operational and educational impact.</a:t>
            </a:r>
          </a:p>
          <a:p>
            <a:r>
              <a:rPr lang="en-US" dirty="0"/>
              <a:t>In band rooms, storage systems are part of that environment. When construction holds up over time, organization stays intact. When organization stays intact, maintenance demands decrease, instrument damage is reduced, and daily operations run more efficiently. Well-built, flexible systems avoid early replacement and reduce ongoing repair labor. That consistency is where true ROI lives — not in upfront savings, but in avoided costs, sustained performance, and long-term reliability.</a:t>
            </a:r>
          </a:p>
          <a:p>
            <a:r>
              <a:rPr lang="en-US" dirty="0"/>
              <a:t>The most cost-effective storage system is the one that keeps working — year after year.”</a:t>
            </a:r>
          </a:p>
        </p:txBody>
      </p:sp>
      <p:sp>
        <p:nvSpPr>
          <p:cNvPr id="4" name="Slide Number Placeholder 3"/>
          <p:cNvSpPr>
            <a:spLocks noGrp="1"/>
          </p:cNvSpPr>
          <p:nvPr>
            <p:ph type="sldNum" sz="quarter" idx="5"/>
          </p:nvPr>
        </p:nvSpPr>
        <p:spPr/>
        <p:txBody>
          <a:bodyPr/>
          <a:lstStyle/>
          <a:p>
            <a:fld id="{547190E0-80C4-7541-A522-DDE0FFD1FDE0}" type="slidenum">
              <a:rPr lang="en-US" smtClean="0"/>
              <a:t>27</a:t>
            </a:fld>
            <a:endParaRPr lang="en-US"/>
          </a:p>
        </p:txBody>
      </p:sp>
    </p:spTree>
    <p:extLst>
      <p:ext uri="{BB962C8B-B14F-4D97-AF65-F5344CB8AC3E}">
        <p14:creationId xmlns:p14="http://schemas.microsoft.com/office/powerpoint/2010/main" val="2021980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Financial and operational success in music spaces doesn’t come from short-term decisions — it comes from systems that continue to perform year after year.</a:t>
            </a:r>
            <a:br>
              <a:rPr lang="en-US" dirty="0"/>
            </a:br>
            <a:r>
              <a:rPr lang="en-US" dirty="0"/>
              <a:t>When storage is built to last, organization holds. When organization holds, maintenance demands decrease, instruments are protected, and daily operations run more smoothly.</a:t>
            </a:r>
            <a:br>
              <a:rPr lang="en-US" dirty="0"/>
            </a:br>
            <a:r>
              <a:rPr lang="en-US" dirty="0"/>
              <a:t>That consistency is where real value is created — not just in cost savings, but in reliability, safety, and program longevity.</a:t>
            </a:r>
            <a:br>
              <a:rPr lang="en-US" dirty="0"/>
            </a:br>
            <a:endParaRPr lang="en-US" dirty="0"/>
          </a:p>
          <a:p>
            <a:r>
              <a:rPr lang="en-US" dirty="0"/>
              <a:t>In band rooms, storage that performs isn’t an expense. It’s infrastructure.</a:t>
            </a:r>
          </a:p>
        </p:txBody>
      </p:sp>
      <p:sp>
        <p:nvSpPr>
          <p:cNvPr id="4" name="Slide Number Placeholder 3"/>
          <p:cNvSpPr>
            <a:spLocks noGrp="1"/>
          </p:cNvSpPr>
          <p:nvPr>
            <p:ph type="sldNum" sz="quarter" idx="5"/>
          </p:nvPr>
        </p:nvSpPr>
        <p:spPr/>
        <p:txBody>
          <a:bodyPr/>
          <a:lstStyle/>
          <a:p>
            <a:fld id="{547190E0-80C4-7541-A522-DDE0FFD1FDE0}" type="slidenum">
              <a:rPr lang="en-US" smtClean="0"/>
              <a:t>28</a:t>
            </a:fld>
            <a:endParaRPr lang="en-US"/>
          </a:p>
        </p:txBody>
      </p:sp>
    </p:spTree>
    <p:extLst>
      <p:ext uri="{BB962C8B-B14F-4D97-AF65-F5344CB8AC3E}">
        <p14:creationId xmlns:p14="http://schemas.microsoft.com/office/powerpoint/2010/main" val="757079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9721E-641D-57FC-B6CD-FDCF5CDCD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A2D067-A614-1E1C-59FC-48FCB9FCF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93921F-D284-F0BB-FC98-0F60990DD4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Understanding the long-term cost and operational impact of storage is critical. The next step is applying those insights to design music spaces that can adapt as programs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DDA35308-9CA8-BAAE-6EB6-6F477A3B4A9C}"/>
              </a:ext>
            </a:extLst>
          </p:cNvPr>
          <p:cNvSpPr>
            <a:spLocks noGrp="1"/>
          </p:cNvSpPr>
          <p:nvPr>
            <p:ph type="sldNum" sz="quarter" idx="5"/>
          </p:nvPr>
        </p:nvSpPr>
        <p:spPr/>
        <p:txBody>
          <a:bodyPr/>
          <a:lstStyle/>
          <a:p>
            <a:fld id="{547190E0-80C4-7541-A522-DDE0FFD1FDE0}" type="slidenum">
              <a:rPr lang="en-US" smtClean="0"/>
              <a:t>29</a:t>
            </a:fld>
            <a:endParaRPr lang="en-US"/>
          </a:p>
        </p:txBody>
      </p:sp>
    </p:spTree>
    <p:extLst>
      <p:ext uri="{BB962C8B-B14F-4D97-AF65-F5344CB8AC3E}">
        <p14:creationId xmlns:p14="http://schemas.microsoft.com/office/powerpoint/2010/main" val="357303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65C66-F6AC-E2D9-FDDD-F65E5795F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D0976-5282-F491-D5A1-2EC261E05E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62EEA5-E3AA-9A42-1B31-0C73D2A43434}"/>
              </a:ext>
            </a:extLst>
          </p:cNvPr>
          <p:cNvSpPr>
            <a:spLocks noGrp="1"/>
          </p:cNvSpPr>
          <p:nvPr>
            <p:ph type="body" idx="1"/>
          </p:nvPr>
        </p:nvSpPr>
        <p:spPr/>
        <p:txBody>
          <a:bodyPr/>
          <a:lstStyle/>
          <a:p>
            <a:r>
              <a:rPr lang="en-US" b="1" dirty="0"/>
              <a:t>So, in today’s CEU Behind the Music, I hope that we accomplish the following learning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 </a:t>
            </a:r>
            <a:r>
              <a:rPr lang="en-US" b="0" dirty="0"/>
              <a:t>Analyze</a:t>
            </a:r>
            <a:r>
              <a:rPr lang="en-US" dirty="0"/>
              <a:t> how storage and organization directly impact </a:t>
            </a:r>
            <a:r>
              <a:rPr lang="en-US" b="1" dirty="0"/>
              <a:t>student performance, focus, and classroom management </a:t>
            </a:r>
            <a:r>
              <a:rPr lang="en-US" dirty="0"/>
              <a:t>in music spaces.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 </a:t>
            </a:r>
            <a:r>
              <a:rPr lang="en-US" b="0" dirty="0"/>
              <a:t>Evaluate</a:t>
            </a:r>
            <a:r>
              <a:rPr lang="en-US" dirty="0"/>
              <a:t> the </a:t>
            </a:r>
            <a:r>
              <a:rPr lang="en-US" b="1" dirty="0"/>
              <a:t>safety and ergonomic implications </a:t>
            </a:r>
            <a:r>
              <a:rPr lang="en-US" dirty="0"/>
              <a:t>of poor vs. well-designed storage solutions.</a:t>
            </a:r>
          </a:p>
          <a:p>
            <a:endParaRPr lang="en-US" b="1" dirty="0"/>
          </a:p>
          <a:p>
            <a:r>
              <a:rPr lang="en-US" b="1" dirty="0"/>
              <a:t>3. </a:t>
            </a:r>
            <a:r>
              <a:rPr lang="en-US" b="0" dirty="0"/>
              <a:t>Assess</a:t>
            </a:r>
            <a:r>
              <a:rPr lang="en-US" dirty="0"/>
              <a:t> the </a:t>
            </a:r>
            <a:r>
              <a:rPr lang="en-US" b="1" dirty="0"/>
              <a:t>financial and operational benefits</a:t>
            </a:r>
            <a:r>
              <a:rPr lang="en-US" dirty="0"/>
              <a:t> of flexible, long-lasting storage systems for school districts and facility managers.</a:t>
            </a:r>
          </a:p>
          <a:p>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 </a:t>
            </a:r>
            <a:r>
              <a:rPr lang="en-US" b="0" dirty="0"/>
              <a:t>Apply</a:t>
            </a:r>
            <a:r>
              <a:rPr lang="en-US" dirty="0"/>
              <a:t> </a:t>
            </a:r>
            <a:r>
              <a:rPr lang="en-US" b="1" dirty="0"/>
              <a:t>design strategies for future proofing </a:t>
            </a:r>
            <a:r>
              <a:rPr lang="en-US" dirty="0"/>
              <a:t>that align with evolving music program needs and inclusive learning environments.</a:t>
            </a:r>
          </a:p>
          <a:p>
            <a:endParaRPr lang="en-US" b="1" dirty="0"/>
          </a:p>
          <a:p>
            <a:r>
              <a:rPr lang="en-US" b="1" dirty="0"/>
              <a:t>5. </a:t>
            </a:r>
            <a:r>
              <a:rPr lang="en-US" b="0" dirty="0"/>
              <a:t>Identify</a:t>
            </a:r>
            <a:r>
              <a:rPr lang="en-US" dirty="0"/>
              <a:t> </a:t>
            </a:r>
            <a:r>
              <a:rPr lang="en-US" b="1" dirty="0"/>
              <a:t>construction principles that contribute to long-term performance</a:t>
            </a:r>
            <a:r>
              <a:rPr lang="en-US" dirty="0"/>
              <a:t>, organization, and reliability in high-use music spaces.</a:t>
            </a:r>
            <a:endParaRPr lang="en-US" b="1" dirty="0"/>
          </a:p>
          <a:p>
            <a:endParaRPr lang="en-US" dirty="0"/>
          </a:p>
        </p:txBody>
      </p:sp>
      <p:sp>
        <p:nvSpPr>
          <p:cNvPr id="4" name="Slide Number Placeholder 3">
            <a:extLst>
              <a:ext uri="{FF2B5EF4-FFF2-40B4-BE49-F238E27FC236}">
                <a16:creationId xmlns:a16="http://schemas.microsoft.com/office/drawing/2014/main" id="{9F2D614C-F8EE-5A59-33A1-59B0CAE671A1}"/>
              </a:ext>
            </a:extLst>
          </p:cNvPr>
          <p:cNvSpPr>
            <a:spLocks noGrp="1"/>
          </p:cNvSpPr>
          <p:nvPr>
            <p:ph type="sldNum" sz="quarter" idx="5"/>
          </p:nvPr>
        </p:nvSpPr>
        <p:spPr/>
        <p:txBody>
          <a:bodyPr/>
          <a:lstStyle/>
          <a:p>
            <a:fld id="{547190E0-80C4-7541-A522-DDE0FFD1FDE0}" type="slidenum">
              <a:rPr lang="en-US" smtClean="0"/>
              <a:t>3</a:t>
            </a:fld>
            <a:endParaRPr lang="en-US"/>
          </a:p>
        </p:txBody>
      </p:sp>
    </p:spTree>
    <p:extLst>
      <p:ext uri="{BB962C8B-B14F-4D97-AF65-F5344CB8AC3E}">
        <p14:creationId xmlns:p14="http://schemas.microsoft.com/office/powerpoint/2010/main" val="3554632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 programs are dynamic. Enrollment grows or contracts, instrumentation changes, and rooms are often shared with choir, general music, or performance prep.</a:t>
            </a:r>
            <a:br>
              <a:rPr lang="en-US" dirty="0"/>
            </a:br>
            <a:r>
              <a:rPr lang="en-US" dirty="0"/>
              <a:t>Future-proofing is about designing storage and layouts that can absorb change without requiring renovation or replacement.</a:t>
            </a:r>
          </a:p>
        </p:txBody>
      </p:sp>
      <p:sp>
        <p:nvSpPr>
          <p:cNvPr id="4" name="Slide Number Placeholder 3"/>
          <p:cNvSpPr>
            <a:spLocks noGrp="1"/>
          </p:cNvSpPr>
          <p:nvPr>
            <p:ph type="sldNum" sz="quarter" idx="5"/>
          </p:nvPr>
        </p:nvSpPr>
        <p:spPr/>
        <p:txBody>
          <a:bodyPr/>
          <a:lstStyle/>
          <a:p>
            <a:fld id="{547190E0-80C4-7541-A522-DDE0FFD1FDE0}" type="slidenum">
              <a:rPr lang="en-US" smtClean="0"/>
              <a:t>30</a:t>
            </a:fld>
            <a:endParaRPr lang="en-US"/>
          </a:p>
        </p:txBody>
      </p:sp>
    </p:spTree>
    <p:extLst>
      <p:ext uri="{BB962C8B-B14F-4D97-AF65-F5344CB8AC3E}">
        <p14:creationId xmlns:p14="http://schemas.microsoft.com/office/powerpoint/2010/main" val="3560176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Modular storage systems allow schools to scale up or adjust layouts without disrupting the entire </a:t>
            </a:r>
            <a:r>
              <a:rPr lang="en-US" dirty="0" err="1"/>
              <a:t>room.Instead</a:t>
            </a:r>
            <a:r>
              <a:rPr lang="en-US" dirty="0"/>
              <a:t> of replacing storage when programs expand, districts can build onto existing systems — preserving investment while maintaining organization and flow.</a:t>
            </a:r>
          </a:p>
        </p:txBody>
      </p:sp>
      <p:sp>
        <p:nvSpPr>
          <p:cNvPr id="4" name="Slide Number Placeholder 3"/>
          <p:cNvSpPr>
            <a:spLocks noGrp="1"/>
          </p:cNvSpPr>
          <p:nvPr>
            <p:ph type="sldNum" sz="quarter" idx="5"/>
          </p:nvPr>
        </p:nvSpPr>
        <p:spPr/>
        <p:txBody>
          <a:bodyPr/>
          <a:lstStyle/>
          <a:p>
            <a:fld id="{547190E0-80C4-7541-A522-DDE0FFD1FDE0}" type="slidenum">
              <a:rPr lang="en-US" smtClean="0"/>
              <a:t>31</a:t>
            </a:fld>
            <a:endParaRPr lang="en-US"/>
          </a:p>
        </p:txBody>
      </p:sp>
    </p:spTree>
    <p:extLst>
      <p:ext uri="{BB962C8B-B14F-4D97-AF65-F5344CB8AC3E}">
        <p14:creationId xmlns:p14="http://schemas.microsoft.com/office/powerpoint/2010/main" val="2552280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D7512-B095-4AF0-796A-A3533EBB4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18E8BF-D553-C79A-17E0-07D29CC13D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23BF5-AA55-8C6B-490E-F422DBA03248}"/>
              </a:ext>
            </a:extLst>
          </p:cNvPr>
          <p:cNvSpPr>
            <a:spLocks noGrp="1"/>
          </p:cNvSpPr>
          <p:nvPr>
            <p:ph type="body" idx="1"/>
          </p:nvPr>
        </p:nvSpPr>
        <p:spPr/>
        <p:txBody>
          <a:bodyPr/>
          <a:lstStyle/>
          <a:p>
            <a:r>
              <a:rPr lang="en-US" dirty="0"/>
              <a:t>We touched on this earlier but to reiterate, Inclusive design isn’t static. Flexible storage allows educators to adapt layouts for students with different physical needs, learning styles, and mobility levels. When systems adjust to the learner — rather than the other way around — participation increases and barriers are reduced.</a:t>
            </a:r>
          </a:p>
        </p:txBody>
      </p:sp>
      <p:sp>
        <p:nvSpPr>
          <p:cNvPr id="4" name="Slide Number Placeholder 3">
            <a:extLst>
              <a:ext uri="{FF2B5EF4-FFF2-40B4-BE49-F238E27FC236}">
                <a16:creationId xmlns:a16="http://schemas.microsoft.com/office/drawing/2014/main" id="{7C083EF7-6C49-5344-5FFE-CFDF661767ED}"/>
              </a:ext>
            </a:extLst>
          </p:cNvPr>
          <p:cNvSpPr>
            <a:spLocks noGrp="1"/>
          </p:cNvSpPr>
          <p:nvPr>
            <p:ph type="sldNum" sz="quarter" idx="5"/>
          </p:nvPr>
        </p:nvSpPr>
        <p:spPr/>
        <p:txBody>
          <a:bodyPr/>
          <a:lstStyle/>
          <a:p>
            <a:fld id="{547190E0-80C4-7541-A522-DDE0FFD1FDE0}" type="slidenum">
              <a:rPr lang="en-US" smtClean="0"/>
              <a:t>32</a:t>
            </a:fld>
            <a:endParaRPr lang="en-US"/>
          </a:p>
        </p:txBody>
      </p:sp>
    </p:spTree>
    <p:extLst>
      <p:ext uri="{BB962C8B-B14F-4D97-AF65-F5344CB8AC3E}">
        <p14:creationId xmlns:p14="http://schemas.microsoft.com/office/powerpoint/2010/main" val="2500999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music rooms serve more than one purpose — band during the day, small ensembles or performances after school. Flexible storage allows the space to shift quickly between uses without creating clutter or safety issues. This adaptability supports evolving curriculum while keeping the room organized and functional.</a:t>
            </a:r>
          </a:p>
        </p:txBody>
      </p:sp>
      <p:sp>
        <p:nvSpPr>
          <p:cNvPr id="4" name="Slide Number Placeholder 3"/>
          <p:cNvSpPr>
            <a:spLocks noGrp="1"/>
          </p:cNvSpPr>
          <p:nvPr>
            <p:ph type="sldNum" sz="quarter" idx="5"/>
          </p:nvPr>
        </p:nvSpPr>
        <p:spPr/>
        <p:txBody>
          <a:bodyPr/>
          <a:lstStyle/>
          <a:p>
            <a:fld id="{547190E0-80C4-7541-A522-DDE0FFD1FDE0}" type="slidenum">
              <a:rPr lang="en-US" smtClean="0"/>
              <a:t>33</a:t>
            </a:fld>
            <a:endParaRPr lang="en-US"/>
          </a:p>
        </p:txBody>
      </p:sp>
    </p:spTree>
    <p:extLst>
      <p:ext uri="{BB962C8B-B14F-4D97-AF65-F5344CB8AC3E}">
        <p14:creationId xmlns:p14="http://schemas.microsoft.com/office/powerpoint/2010/main" val="1697344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consideration. Acoustics are not a one-time design decision — they shape how a space performs year after year. As enrollment grows or instrumentation changes, uncontrolled sound quickly becomes a barrier to learning. Future-ready music spaces account for sound management as part of the overall design strategy.</a:t>
            </a:r>
          </a:p>
        </p:txBody>
      </p:sp>
      <p:sp>
        <p:nvSpPr>
          <p:cNvPr id="4" name="Slide Number Placeholder 3"/>
          <p:cNvSpPr>
            <a:spLocks noGrp="1"/>
          </p:cNvSpPr>
          <p:nvPr>
            <p:ph type="sldNum" sz="quarter" idx="5"/>
          </p:nvPr>
        </p:nvSpPr>
        <p:spPr/>
        <p:txBody>
          <a:bodyPr/>
          <a:lstStyle/>
          <a:p>
            <a:fld id="{547190E0-80C4-7541-A522-DDE0FFD1FDE0}" type="slidenum">
              <a:rPr lang="en-US" smtClean="0"/>
              <a:t>34</a:t>
            </a:fld>
            <a:endParaRPr lang="en-US"/>
          </a:p>
        </p:txBody>
      </p:sp>
    </p:spTree>
    <p:extLst>
      <p:ext uri="{BB962C8B-B14F-4D97-AF65-F5344CB8AC3E}">
        <p14:creationId xmlns:p14="http://schemas.microsoft.com/office/powerpoint/2010/main" val="4178565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positive insight… when students feel connected to a space, they treat it differently. Aesthetic elements that reflect music, creativity, or school identity help build pride — which supports longevity, care, and program sustainability.</a:t>
            </a:r>
            <a:br>
              <a:rPr lang="en-US" dirty="0"/>
            </a:br>
            <a:r>
              <a:rPr lang="en-US" dirty="0"/>
              <a:t>This isn’t decoration; it’s an engagement strategy that protects the space over time.</a:t>
            </a:r>
          </a:p>
        </p:txBody>
      </p:sp>
      <p:sp>
        <p:nvSpPr>
          <p:cNvPr id="4" name="Slide Number Placeholder 3"/>
          <p:cNvSpPr>
            <a:spLocks noGrp="1"/>
          </p:cNvSpPr>
          <p:nvPr>
            <p:ph type="sldNum" sz="quarter" idx="5"/>
          </p:nvPr>
        </p:nvSpPr>
        <p:spPr/>
        <p:txBody>
          <a:bodyPr/>
          <a:lstStyle/>
          <a:p>
            <a:fld id="{547190E0-80C4-7541-A522-DDE0FFD1FDE0}" type="slidenum">
              <a:rPr lang="en-US" smtClean="0"/>
              <a:t>35</a:t>
            </a:fld>
            <a:endParaRPr lang="en-US"/>
          </a:p>
        </p:txBody>
      </p:sp>
    </p:spTree>
    <p:extLst>
      <p:ext uri="{BB962C8B-B14F-4D97-AF65-F5344CB8AC3E}">
        <p14:creationId xmlns:p14="http://schemas.microsoft.com/office/powerpoint/2010/main" val="1073177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51369-71B6-A772-96DA-C3CD17EA1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B4CCE-D1FE-CA43-0453-4286C37ED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1C269-19E1-A8E2-C152-5C355742DDE0}"/>
              </a:ext>
            </a:extLst>
          </p:cNvPr>
          <p:cNvSpPr>
            <a:spLocks noGrp="1"/>
          </p:cNvSpPr>
          <p:nvPr>
            <p:ph type="body" idx="1"/>
          </p:nvPr>
        </p:nvSpPr>
        <p:spPr/>
        <p:txBody>
          <a:bodyPr/>
          <a:lstStyle/>
          <a:p>
            <a:r>
              <a:rPr lang="en-US" dirty="0"/>
              <a:t>Future-proofing isn’t just for large districts. Smaller schools benefit from flexible systems that allow one room to do more, while larger programs rely on modularity to manage scale and complexity. In both cases, adaptability ensures the space continues to support learning as programs </a:t>
            </a:r>
            <a:r>
              <a:rPr lang="en-US" dirty="0" err="1"/>
              <a:t>evolve.“Future</a:t>
            </a:r>
            <a:r>
              <a:rPr lang="en-US" dirty="0"/>
              <a:t>-ready music spaces aren’t designed for today’s program alone — they’re designed for what comes next.”</a:t>
            </a:r>
          </a:p>
          <a:p>
            <a:endParaRPr lang="en-US" dirty="0"/>
          </a:p>
          <a:p>
            <a:endParaRPr lang="en-US" dirty="0"/>
          </a:p>
        </p:txBody>
      </p:sp>
      <p:sp>
        <p:nvSpPr>
          <p:cNvPr id="4" name="Slide Number Placeholder 3">
            <a:extLst>
              <a:ext uri="{FF2B5EF4-FFF2-40B4-BE49-F238E27FC236}">
                <a16:creationId xmlns:a16="http://schemas.microsoft.com/office/drawing/2014/main" id="{E7ED7707-B531-83B6-7B52-172B2A819680}"/>
              </a:ext>
            </a:extLst>
          </p:cNvPr>
          <p:cNvSpPr>
            <a:spLocks noGrp="1"/>
          </p:cNvSpPr>
          <p:nvPr>
            <p:ph type="sldNum" sz="quarter" idx="5"/>
          </p:nvPr>
        </p:nvSpPr>
        <p:spPr/>
        <p:txBody>
          <a:bodyPr/>
          <a:lstStyle/>
          <a:p>
            <a:fld id="{547190E0-80C4-7541-A522-DDE0FFD1FDE0}" type="slidenum">
              <a:rPr lang="en-US" smtClean="0"/>
              <a:t>36</a:t>
            </a:fld>
            <a:endParaRPr lang="en-US"/>
          </a:p>
        </p:txBody>
      </p:sp>
    </p:spTree>
    <p:extLst>
      <p:ext uri="{BB962C8B-B14F-4D97-AF65-F5344CB8AC3E}">
        <p14:creationId xmlns:p14="http://schemas.microsoft.com/office/powerpoint/2010/main" val="16419544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DAEED-1F1E-04ED-FBF9-5FEAEAD34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A3300-8FF0-F0A5-5A3A-8CBF0E782F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62AE4-9DF9-B884-D0D2-96D56E8DFB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as we now know, designing for flexibility is essential—but flexibility only works if the system itself is built to last. Let’s look at the construction principles that make long-term performance possible.”</a:t>
            </a:r>
          </a:p>
        </p:txBody>
      </p:sp>
      <p:sp>
        <p:nvSpPr>
          <p:cNvPr id="4" name="Slide Number Placeholder 3">
            <a:extLst>
              <a:ext uri="{FF2B5EF4-FFF2-40B4-BE49-F238E27FC236}">
                <a16:creationId xmlns:a16="http://schemas.microsoft.com/office/drawing/2014/main" id="{7EF74317-6A3B-98E4-30C2-C05C7F490021}"/>
              </a:ext>
            </a:extLst>
          </p:cNvPr>
          <p:cNvSpPr>
            <a:spLocks noGrp="1"/>
          </p:cNvSpPr>
          <p:nvPr>
            <p:ph type="sldNum" sz="quarter" idx="5"/>
          </p:nvPr>
        </p:nvSpPr>
        <p:spPr/>
        <p:txBody>
          <a:bodyPr/>
          <a:lstStyle/>
          <a:p>
            <a:fld id="{547190E0-80C4-7541-A522-DDE0FFD1FDE0}" type="slidenum">
              <a:rPr lang="en-US" smtClean="0"/>
              <a:t>37</a:t>
            </a:fld>
            <a:endParaRPr lang="en-US"/>
          </a:p>
        </p:txBody>
      </p:sp>
    </p:spTree>
    <p:extLst>
      <p:ext uri="{BB962C8B-B14F-4D97-AF65-F5344CB8AC3E}">
        <p14:creationId xmlns:p14="http://schemas.microsoft.com/office/powerpoint/2010/main" val="1199238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21AA7-771D-982E-146C-16D7513D8D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10A0B-11AF-0304-B970-5B99EBE00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CC782-A22D-7733-06AC-62E7D63E4116}"/>
              </a:ext>
            </a:extLst>
          </p:cNvPr>
          <p:cNvSpPr>
            <a:spLocks noGrp="1"/>
          </p:cNvSpPr>
          <p:nvPr>
            <p:ph type="body" idx="1"/>
          </p:nvPr>
        </p:nvSpPr>
        <p:spPr/>
        <p:txBody>
          <a:bodyPr/>
          <a:lstStyle/>
          <a:p>
            <a:r>
              <a:rPr lang="en-US" dirty="0"/>
              <a:t>Why does construction matter in music spaces?  Well, longevity starts with construction. Music storage isn’t static furniture—it’s handled, moved, loaded, and impacted every day. In these environments, construction quality is what determines whether a system performs consistently or slowly degrades. This section focuses on </a:t>
            </a:r>
            <a:r>
              <a:rPr lang="en-US" i="1" dirty="0"/>
              <a:t>what designers should look for</a:t>
            </a:r>
            <a:r>
              <a:rPr lang="en-US" dirty="0"/>
              <a:t> to ensure long-term reliability and organization.</a:t>
            </a:r>
          </a:p>
        </p:txBody>
      </p:sp>
      <p:sp>
        <p:nvSpPr>
          <p:cNvPr id="4" name="Slide Number Placeholder 3">
            <a:extLst>
              <a:ext uri="{FF2B5EF4-FFF2-40B4-BE49-F238E27FC236}">
                <a16:creationId xmlns:a16="http://schemas.microsoft.com/office/drawing/2014/main" id="{88072419-5991-6A4F-E3E2-82084CAE6D22}"/>
              </a:ext>
            </a:extLst>
          </p:cNvPr>
          <p:cNvSpPr>
            <a:spLocks noGrp="1"/>
          </p:cNvSpPr>
          <p:nvPr>
            <p:ph type="sldNum" sz="quarter" idx="5"/>
          </p:nvPr>
        </p:nvSpPr>
        <p:spPr/>
        <p:txBody>
          <a:bodyPr/>
          <a:lstStyle/>
          <a:p>
            <a:fld id="{547190E0-80C4-7541-A522-DDE0FFD1FDE0}" type="slidenum">
              <a:rPr lang="en-US" smtClean="0"/>
              <a:t>38</a:t>
            </a:fld>
            <a:endParaRPr lang="en-US"/>
          </a:p>
        </p:txBody>
      </p:sp>
    </p:spTree>
    <p:extLst>
      <p:ext uri="{BB962C8B-B14F-4D97-AF65-F5344CB8AC3E}">
        <p14:creationId xmlns:p14="http://schemas.microsoft.com/office/powerpoint/2010/main" val="1799375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9B616-74AF-B204-3143-DEAE30AC8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73DF8-2F55-83A1-918B-0519E7E62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541060-38A1-5E88-7DA2-9D949ECF5973}"/>
              </a:ext>
            </a:extLst>
          </p:cNvPr>
          <p:cNvSpPr>
            <a:spLocks noGrp="1"/>
          </p:cNvSpPr>
          <p:nvPr>
            <p:ph type="body" idx="1"/>
          </p:nvPr>
        </p:nvSpPr>
        <p:spPr/>
        <p:txBody>
          <a:bodyPr/>
          <a:lstStyle/>
          <a:p>
            <a:r>
              <a:rPr lang="en-US" dirty="0"/>
              <a:t>Structural failure doesn’t happen all at once—it happens gradually. Frames that rack or shelves that sag slowly disrupt organization, fit, and safety. Designers should look for construction that maintains its geometry under constant load and movement.</a:t>
            </a:r>
          </a:p>
        </p:txBody>
      </p:sp>
      <p:sp>
        <p:nvSpPr>
          <p:cNvPr id="4" name="Slide Number Placeholder 3">
            <a:extLst>
              <a:ext uri="{FF2B5EF4-FFF2-40B4-BE49-F238E27FC236}">
                <a16:creationId xmlns:a16="http://schemas.microsoft.com/office/drawing/2014/main" id="{03502422-B5B3-DA80-3909-41BF90514B15}"/>
              </a:ext>
            </a:extLst>
          </p:cNvPr>
          <p:cNvSpPr>
            <a:spLocks noGrp="1"/>
          </p:cNvSpPr>
          <p:nvPr>
            <p:ph type="sldNum" sz="quarter" idx="5"/>
          </p:nvPr>
        </p:nvSpPr>
        <p:spPr/>
        <p:txBody>
          <a:bodyPr/>
          <a:lstStyle/>
          <a:p>
            <a:fld id="{547190E0-80C4-7541-A522-DDE0FFD1FDE0}" type="slidenum">
              <a:rPr lang="en-US" smtClean="0"/>
              <a:t>39</a:t>
            </a:fld>
            <a:endParaRPr lang="en-US"/>
          </a:p>
        </p:txBody>
      </p:sp>
    </p:spTree>
    <p:extLst>
      <p:ext uri="{BB962C8B-B14F-4D97-AF65-F5344CB8AC3E}">
        <p14:creationId xmlns:p14="http://schemas.microsoft.com/office/powerpoint/2010/main" val="3542518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E268C-B0D5-0B91-672B-E670A75C9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4CEF36-C759-88C1-76B0-183B82F8D0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32628-2F32-E382-689B-898FDE17647B}"/>
              </a:ext>
            </a:extLst>
          </p:cNvPr>
          <p:cNvSpPr>
            <a:spLocks noGrp="1"/>
          </p:cNvSpPr>
          <p:nvPr>
            <p:ph type="body" idx="1"/>
          </p:nvPr>
        </p:nvSpPr>
        <p:spPr/>
        <p:txBody>
          <a:bodyPr/>
          <a:lstStyle/>
          <a:p>
            <a:r>
              <a:rPr lang="en-US" dirty="0"/>
              <a:t>Let’s start with our first objective – do a deep dive on how space and organization influences the student experience. </a:t>
            </a:r>
          </a:p>
        </p:txBody>
      </p:sp>
      <p:sp>
        <p:nvSpPr>
          <p:cNvPr id="4" name="Slide Number Placeholder 3">
            <a:extLst>
              <a:ext uri="{FF2B5EF4-FFF2-40B4-BE49-F238E27FC236}">
                <a16:creationId xmlns:a16="http://schemas.microsoft.com/office/drawing/2014/main" id="{39B3EB97-6097-3F8E-2765-09C610B247FB}"/>
              </a:ext>
            </a:extLst>
          </p:cNvPr>
          <p:cNvSpPr>
            <a:spLocks noGrp="1"/>
          </p:cNvSpPr>
          <p:nvPr>
            <p:ph type="sldNum" sz="quarter" idx="5"/>
          </p:nvPr>
        </p:nvSpPr>
        <p:spPr/>
        <p:txBody>
          <a:bodyPr/>
          <a:lstStyle/>
          <a:p>
            <a:fld id="{547190E0-80C4-7541-A522-DDE0FFD1FDE0}" type="slidenum">
              <a:rPr lang="en-US" smtClean="0"/>
              <a:t>4</a:t>
            </a:fld>
            <a:endParaRPr lang="en-US"/>
          </a:p>
        </p:txBody>
      </p:sp>
    </p:spTree>
    <p:extLst>
      <p:ext uri="{BB962C8B-B14F-4D97-AF65-F5344CB8AC3E}">
        <p14:creationId xmlns:p14="http://schemas.microsoft.com/office/powerpoint/2010/main" val="24336006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Large instruments place uneven loads on storage systems. Good construction manages weight intentionally—supporting instruments without pressure on sensitive components.</a:t>
            </a:r>
            <a:br>
              <a:rPr lang="en-US" dirty="0"/>
            </a:br>
            <a:r>
              <a:rPr lang="en-US" dirty="0"/>
              <a:t>This protects both the instrument and the storage system over time.</a:t>
            </a:r>
          </a:p>
          <a:p>
            <a:endParaRPr lang="en-US" dirty="0"/>
          </a:p>
        </p:txBody>
      </p:sp>
      <p:sp>
        <p:nvSpPr>
          <p:cNvPr id="4" name="Slide Number Placeholder 3"/>
          <p:cNvSpPr>
            <a:spLocks noGrp="1"/>
          </p:cNvSpPr>
          <p:nvPr>
            <p:ph type="sldNum" sz="quarter" idx="5"/>
          </p:nvPr>
        </p:nvSpPr>
        <p:spPr/>
        <p:txBody>
          <a:bodyPr/>
          <a:lstStyle/>
          <a:p>
            <a:fld id="{547190E0-80C4-7541-A522-DDE0FFD1FDE0}" type="slidenum">
              <a:rPr lang="en-US" smtClean="0"/>
              <a:t>40</a:t>
            </a:fld>
            <a:endParaRPr lang="en-US"/>
          </a:p>
        </p:txBody>
      </p:sp>
    </p:spTree>
    <p:extLst>
      <p:ext uri="{BB962C8B-B14F-4D97-AF65-F5344CB8AC3E}">
        <p14:creationId xmlns:p14="http://schemas.microsoft.com/office/powerpoint/2010/main" val="2547529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79A04-AC64-78FB-7114-0FEEC614E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F0568-8226-0A1E-CA41-363264ECA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5750B5-D352-E8F2-0373-1F3C758150B7}"/>
              </a:ext>
            </a:extLst>
          </p:cNvPr>
          <p:cNvSpPr>
            <a:spLocks noGrp="1"/>
          </p:cNvSpPr>
          <p:nvPr>
            <p:ph type="body" idx="1"/>
          </p:nvPr>
        </p:nvSpPr>
        <p:spPr/>
        <p:txBody>
          <a:bodyPr/>
          <a:lstStyle/>
          <a:p>
            <a:r>
              <a:rPr lang="en-US" dirty="0"/>
              <a:t>Poor precision shows up later as misalignment, uneven spacing, and fit issues—especially when systems expand. Consistent manufacturing ensures that additions integrate cleanly and the room stays organized as programs grow.</a:t>
            </a:r>
          </a:p>
        </p:txBody>
      </p:sp>
      <p:sp>
        <p:nvSpPr>
          <p:cNvPr id="4" name="Slide Number Placeholder 3">
            <a:extLst>
              <a:ext uri="{FF2B5EF4-FFF2-40B4-BE49-F238E27FC236}">
                <a16:creationId xmlns:a16="http://schemas.microsoft.com/office/drawing/2014/main" id="{41980312-6756-FEFE-03DB-0075D2CD0C2D}"/>
              </a:ext>
            </a:extLst>
          </p:cNvPr>
          <p:cNvSpPr>
            <a:spLocks noGrp="1"/>
          </p:cNvSpPr>
          <p:nvPr>
            <p:ph type="sldNum" sz="quarter" idx="5"/>
          </p:nvPr>
        </p:nvSpPr>
        <p:spPr/>
        <p:txBody>
          <a:bodyPr/>
          <a:lstStyle/>
          <a:p>
            <a:fld id="{547190E0-80C4-7541-A522-DDE0FFD1FDE0}" type="slidenum">
              <a:rPr lang="en-US" smtClean="0"/>
              <a:t>41</a:t>
            </a:fld>
            <a:endParaRPr lang="en-US"/>
          </a:p>
        </p:txBody>
      </p:sp>
    </p:spTree>
    <p:extLst>
      <p:ext uri="{BB962C8B-B14F-4D97-AF65-F5344CB8AC3E}">
        <p14:creationId xmlns:p14="http://schemas.microsoft.com/office/powerpoint/2010/main" val="3263852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3F9AF-4B22-4203-C10F-AA47ED444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1F2EC2-0C84-CB44-43B5-C221E3F34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279C0B-FEBF-AE8A-7A8F-0A03A251C998}"/>
              </a:ext>
            </a:extLst>
          </p:cNvPr>
          <p:cNvSpPr>
            <a:spLocks noGrp="1"/>
          </p:cNvSpPr>
          <p:nvPr>
            <p:ph type="body" idx="1"/>
          </p:nvPr>
        </p:nvSpPr>
        <p:spPr/>
        <p:txBody>
          <a:bodyPr/>
          <a:lstStyle/>
          <a:p>
            <a:r>
              <a:rPr lang="en-US" dirty="0"/>
              <a:t>Future-proofing only works if modular systems are engineered to expand without sacrificing strength. Designers should evaluate how components connect and whether structural integrity is maintained across configurations.</a:t>
            </a:r>
          </a:p>
          <a:p>
            <a:r>
              <a:rPr lang="en-US" dirty="0"/>
              <a:t>When construction supports long-term performance, organization is preserved, maintenance is reduced, and music programs remain reliable for years to come.”</a:t>
            </a:r>
          </a:p>
        </p:txBody>
      </p:sp>
      <p:sp>
        <p:nvSpPr>
          <p:cNvPr id="4" name="Slide Number Placeholder 3">
            <a:extLst>
              <a:ext uri="{FF2B5EF4-FFF2-40B4-BE49-F238E27FC236}">
                <a16:creationId xmlns:a16="http://schemas.microsoft.com/office/drawing/2014/main" id="{22F8B22A-A83D-867E-EDE4-8F353AC0CBE1}"/>
              </a:ext>
            </a:extLst>
          </p:cNvPr>
          <p:cNvSpPr>
            <a:spLocks noGrp="1"/>
          </p:cNvSpPr>
          <p:nvPr>
            <p:ph type="sldNum" sz="quarter" idx="5"/>
          </p:nvPr>
        </p:nvSpPr>
        <p:spPr/>
        <p:txBody>
          <a:bodyPr/>
          <a:lstStyle/>
          <a:p>
            <a:fld id="{547190E0-80C4-7541-A522-DDE0FFD1FDE0}" type="slidenum">
              <a:rPr lang="en-US" smtClean="0"/>
              <a:t>42</a:t>
            </a:fld>
            <a:endParaRPr lang="en-US"/>
          </a:p>
        </p:txBody>
      </p:sp>
    </p:spTree>
    <p:extLst>
      <p:ext uri="{BB962C8B-B14F-4D97-AF65-F5344CB8AC3E}">
        <p14:creationId xmlns:p14="http://schemas.microsoft.com/office/powerpoint/2010/main" val="1886905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was a lot! We’ve looked at how music environments shape student performance, how safety and ergonomics affect daily use, how construction quality influences long-term cost and reliability, and how flexible design supports evolving programs. When these elements work together, the result isn’t just a better storage system — it’s a music space that performs consistently over time.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the best music spaces don’t try to be the star of the show. They quietly support focus, creativity, and performance—so students can do what they came there to do: make music.</a:t>
            </a:r>
          </a:p>
          <a:p>
            <a:endParaRPr lang="en-US" dirty="0"/>
          </a:p>
          <a:p>
            <a:r>
              <a:rPr lang="en-US" dirty="0"/>
              <a:t>Now let’s look at how these design and construction principles translate into real music spaces.</a:t>
            </a:r>
          </a:p>
          <a:p>
            <a:endParaRPr lang="en-US" dirty="0"/>
          </a:p>
        </p:txBody>
      </p:sp>
      <p:sp>
        <p:nvSpPr>
          <p:cNvPr id="4" name="Slide Number Placeholder 3"/>
          <p:cNvSpPr>
            <a:spLocks noGrp="1"/>
          </p:cNvSpPr>
          <p:nvPr>
            <p:ph type="sldNum" sz="quarter" idx="5"/>
          </p:nvPr>
        </p:nvSpPr>
        <p:spPr/>
        <p:txBody>
          <a:bodyPr/>
          <a:lstStyle/>
          <a:p>
            <a:fld id="{547190E0-80C4-7541-A522-DDE0FFD1FDE0}" type="slidenum">
              <a:rPr lang="en-US" smtClean="0"/>
              <a:t>43</a:t>
            </a:fld>
            <a:endParaRPr lang="en-US"/>
          </a:p>
        </p:txBody>
      </p:sp>
    </p:spTree>
    <p:extLst>
      <p:ext uri="{BB962C8B-B14F-4D97-AF65-F5344CB8AC3E}">
        <p14:creationId xmlns:p14="http://schemas.microsoft.com/office/powerpoint/2010/main" val="3140247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7190E0-80C4-7541-A522-DDE0FFD1FDE0}" type="slidenum">
              <a:rPr lang="en-US" smtClean="0"/>
              <a:t>46</a:t>
            </a:fld>
            <a:endParaRPr lang="en-US"/>
          </a:p>
        </p:txBody>
      </p:sp>
    </p:spTree>
    <p:extLst>
      <p:ext uri="{BB962C8B-B14F-4D97-AF65-F5344CB8AC3E}">
        <p14:creationId xmlns:p14="http://schemas.microsoft.com/office/powerpoint/2010/main" val="2555383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7190E0-80C4-7541-A522-DDE0FFD1FDE0}" type="slidenum">
              <a:rPr lang="en-US" smtClean="0"/>
              <a:t>49</a:t>
            </a:fld>
            <a:endParaRPr lang="en-US"/>
          </a:p>
        </p:txBody>
      </p:sp>
    </p:spTree>
    <p:extLst>
      <p:ext uri="{BB962C8B-B14F-4D97-AF65-F5344CB8AC3E}">
        <p14:creationId xmlns:p14="http://schemas.microsoft.com/office/powerpoint/2010/main" val="3943333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7190E0-80C4-7541-A522-DDE0FFD1FDE0}" type="slidenum">
              <a:rPr lang="en-US" smtClean="0"/>
              <a:t>54</a:t>
            </a:fld>
            <a:endParaRPr lang="en-US"/>
          </a:p>
        </p:txBody>
      </p:sp>
    </p:spTree>
    <p:extLst>
      <p:ext uri="{BB962C8B-B14F-4D97-AF65-F5344CB8AC3E}">
        <p14:creationId xmlns:p14="http://schemas.microsoft.com/office/powerpoint/2010/main" val="283639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 rooms are unlike traditional classrooms. They’re louder, more active, and filled with large, shared equipment. Because of that, students rely more heavily on environmental cues to stay focused and organized.</a:t>
            </a:r>
            <a:br>
              <a:rPr lang="en-US" dirty="0"/>
            </a:br>
            <a:endParaRPr lang="en-US" dirty="0"/>
          </a:p>
          <a:p>
            <a:r>
              <a:rPr lang="en-US" dirty="0"/>
              <a:t>And, before we talk about safety or cost, we need to understand how the physical environment directly shapes student behavior, attention, and performance.</a:t>
            </a:r>
          </a:p>
          <a:p>
            <a:endParaRPr lang="en-US" dirty="0"/>
          </a:p>
          <a:p>
            <a:r>
              <a:rPr lang="en-US" dirty="0"/>
              <a:t>Band rooms are some of the most cognitively demanding learning environments in a school. Students are processing sound, visual cues, physical movement, peer coordination, and instructor direction — all at the same time.</a:t>
            </a:r>
          </a:p>
          <a:p>
            <a:endParaRPr lang="en-US" dirty="0"/>
          </a:p>
          <a:p>
            <a:endParaRPr lang="en-US" dirty="0"/>
          </a:p>
        </p:txBody>
      </p:sp>
      <p:sp>
        <p:nvSpPr>
          <p:cNvPr id="4" name="Slide Number Placeholder 3"/>
          <p:cNvSpPr>
            <a:spLocks noGrp="1"/>
          </p:cNvSpPr>
          <p:nvPr>
            <p:ph type="sldNum" sz="quarter" idx="5"/>
          </p:nvPr>
        </p:nvSpPr>
        <p:spPr/>
        <p:txBody>
          <a:bodyPr/>
          <a:lstStyle/>
          <a:p>
            <a:fld id="{547190E0-80C4-7541-A522-DDE0FFD1FDE0}" type="slidenum">
              <a:rPr lang="en-US" smtClean="0"/>
              <a:t>5</a:t>
            </a:fld>
            <a:endParaRPr lang="en-US"/>
          </a:p>
        </p:txBody>
      </p:sp>
    </p:spTree>
    <p:extLst>
      <p:ext uri="{BB962C8B-B14F-4D97-AF65-F5344CB8AC3E}">
        <p14:creationId xmlns:p14="http://schemas.microsoft.com/office/powerpoint/2010/main" val="961259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206B-AC47-E88B-3799-42FD23F17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BE939C-5DF4-CD30-0A96-BE3FD52BC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9AE801-C1A5-F75B-E216-9B94B5C077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Research shows that the physical learning environment can account for </a:t>
            </a:r>
            <a:r>
              <a:rPr lang="en-US" b="1" dirty="0"/>
              <a:t>up to 25% of the variation in student outcomes</a:t>
            </a:r>
            <a:r>
              <a:rPr lang="en-US" dirty="0"/>
              <a:t> over the course of a year. That impact becomes even more pronounced in high-stimulus spaces like music rooms, where students are already managing a higher cognitive load.</a:t>
            </a:r>
          </a:p>
        </p:txBody>
      </p:sp>
      <p:sp>
        <p:nvSpPr>
          <p:cNvPr id="4" name="Slide Number Placeholder 3">
            <a:extLst>
              <a:ext uri="{FF2B5EF4-FFF2-40B4-BE49-F238E27FC236}">
                <a16:creationId xmlns:a16="http://schemas.microsoft.com/office/drawing/2014/main" id="{9D941F81-94F7-7AB2-DEBF-F25ADD5CD538}"/>
              </a:ext>
            </a:extLst>
          </p:cNvPr>
          <p:cNvSpPr>
            <a:spLocks noGrp="1"/>
          </p:cNvSpPr>
          <p:nvPr>
            <p:ph type="sldNum" sz="quarter" idx="5"/>
          </p:nvPr>
        </p:nvSpPr>
        <p:spPr/>
        <p:txBody>
          <a:bodyPr/>
          <a:lstStyle/>
          <a:p>
            <a:fld id="{547190E0-80C4-7541-A522-DDE0FFD1FDE0}" type="slidenum">
              <a:rPr lang="en-US" smtClean="0"/>
              <a:t>6</a:t>
            </a:fld>
            <a:endParaRPr lang="en-US"/>
          </a:p>
        </p:txBody>
      </p:sp>
    </p:spTree>
    <p:extLst>
      <p:ext uri="{BB962C8B-B14F-4D97-AF65-F5344CB8AC3E}">
        <p14:creationId xmlns:p14="http://schemas.microsoft.com/office/powerpoint/2010/main" val="406091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band spaces, disorganization doesn’t just look messy — it actively competes for attention. Open cases, crowded walls, scattered storage, and unclear instrument placement create visual noise that pulls focus away from listening, timing, and technique.</a:t>
            </a:r>
          </a:p>
          <a:p>
            <a:endParaRPr lang="en-US" dirty="0"/>
          </a:p>
        </p:txBody>
      </p:sp>
      <p:sp>
        <p:nvSpPr>
          <p:cNvPr id="4" name="Slide Number Placeholder 3"/>
          <p:cNvSpPr>
            <a:spLocks noGrp="1"/>
          </p:cNvSpPr>
          <p:nvPr>
            <p:ph type="sldNum" sz="quarter" idx="5"/>
          </p:nvPr>
        </p:nvSpPr>
        <p:spPr/>
        <p:txBody>
          <a:bodyPr/>
          <a:lstStyle/>
          <a:p>
            <a:fld id="{547190E0-80C4-7541-A522-DDE0FFD1FDE0}" type="slidenum">
              <a:rPr lang="en-US" smtClean="0"/>
              <a:t>7</a:t>
            </a:fld>
            <a:endParaRPr lang="en-US"/>
          </a:p>
        </p:txBody>
      </p:sp>
    </p:spTree>
    <p:extLst>
      <p:ext uri="{BB962C8B-B14F-4D97-AF65-F5344CB8AC3E}">
        <p14:creationId xmlns:p14="http://schemas.microsoft.com/office/powerpoint/2010/main" val="869765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9CAC1-2227-C783-040D-BFF476DF12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12584-0744-7616-B6D3-1B202647AA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BE4A21-2AFB-9D48-CA1E-0805C33441C1}"/>
              </a:ext>
            </a:extLst>
          </p:cNvPr>
          <p:cNvSpPr>
            <a:spLocks noGrp="1"/>
          </p:cNvSpPr>
          <p:nvPr>
            <p:ph type="body" idx="1"/>
          </p:nvPr>
        </p:nvSpPr>
        <p:spPr/>
        <p:txBody>
          <a:bodyPr/>
          <a:lstStyle/>
          <a:p>
            <a:r>
              <a:rPr lang="en-US" dirty="0"/>
              <a:t>Studies on workspace organization show that </a:t>
            </a:r>
            <a:r>
              <a:rPr lang="en-US" b="1" dirty="0"/>
              <a:t>85% of students experience disorganized environments as stressful</a:t>
            </a:r>
            <a:r>
              <a:rPr lang="en-US" dirty="0"/>
              <a:t>, and </a:t>
            </a:r>
            <a:r>
              <a:rPr lang="en-US" b="1" dirty="0"/>
              <a:t>nearly 90% report feeling more focused in organized spaces</a:t>
            </a:r>
            <a:r>
              <a:rPr lang="en-US" dirty="0"/>
              <a:t>. In music education, that stress often shows up as behavioral issues, slow transitions, or students disengaging before rehearsal even begins.</a:t>
            </a:r>
          </a:p>
          <a:p>
            <a:endParaRPr lang="en-US" dirty="0"/>
          </a:p>
          <a:p>
            <a:endParaRPr lang="en-US" dirty="0"/>
          </a:p>
        </p:txBody>
      </p:sp>
      <p:sp>
        <p:nvSpPr>
          <p:cNvPr id="4" name="Slide Number Placeholder 3">
            <a:extLst>
              <a:ext uri="{FF2B5EF4-FFF2-40B4-BE49-F238E27FC236}">
                <a16:creationId xmlns:a16="http://schemas.microsoft.com/office/drawing/2014/main" id="{7EEBFC1A-0F3C-A553-F9C0-ADAD9A621277}"/>
              </a:ext>
            </a:extLst>
          </p:cNvPr>
          <p:cNvSpPr>
            <a:spLocks noGrp="1"/>
          </p:cNvSpPr>
          <p:nvPr>
            <p:ph type="sldNum" sz="quarter" idx="5"/>
          </p:nvPr>
        </p:nvSpPr>
        <p:spPr/>
        <p:txBody>
          <a:bodyPr/>
          <a:lstStyle/>
          <a:p>
            <a:fld id="{547190E0-80C4-7541-A522-DDE0FFD1FDE0}" type="slidenum">
              <a:rPr lang="en-US" smtClean="0"/>
              <a:t>8</a:t>
            </a:fld>
            <a:endParaRPr lang="en-US"/>
          </a:p>
        </p:txBody>
      </p:sp>
    </p:spTree>
    <p:extLst>
      <p:ext uri="{BB962C8B-B14F-4D97-AF65-F5344CB8AC3E}">
        <p14:creationId xmlns:p14="http://schemas.microsoft.com/office/powerpoint/2010/main" val="1810133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storage is intentional — when instruments have clear homes, pathways are predictable, and visual clutter is minimized — students settle more quickly. Rehearsals start faster. Teachers spend less time managing logistics and more time teaching music. In other words, organization doesn’t limit creativity in band rooms — it </a:t>
            </a:r>
            <a:r>
              <a:rPr lang="en-US" i="1" dirty="0"/>
              <a:t>supports</a:t>
            </a:r>
            <a:r>
              <a:rPr lang="en-US" dirty="0"/>
              <a:t> it. A well-structured environment frees students’ mental energy so they can focus on sound, collaboration, and performance.</a:t>
            </a:r>
          </a:p>
          <a:p>
            <a:endParaRPr lang="en-US" dirty="0"/>
          </a:p>
        </p:txBody>
      </p:sp>
      <p:sp>
        <p:nvSpPr>
          <p:cNvPr id="4" name="Slide Number Placeholder 3"/>
          <p:cNvSpPr>
            <a:spLocks noGrp="1"/>
          </p:cNvSpPr>
          <p:nvPr>
            <p:ph type="sldNum" sz="quarter" idx="5"/>
          </p:nvPr>
        </p:nvSpPr>
        <p:spPr/>
        <p:txBody>
          <a:bodyPr/>
          <a:lstStyle/>
          <a:p>
            <a:fld id="{547190E0-80C4-7541-A522-DDE0FFD1FDE0}" type="slidenum">
              <a:rPr lang="en-US" smtClean="0"/>
              <a:t>9</a:t>
            </a:fld>
            <a:endParaRPr lang="en-US"/>
          </a:p>
        </p:txBody>
      </p:sp>
    </p:spTree>
    <p:extLst>
      <p:ext uri="{BB962C8B-B14F-4D97-AF65-F5344CB8AC3E}">
        <p14:creationId xmlns:p14="http://schemas.microsoft.com/office/powerpoint/2010/main" val="3534631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dark gray">
    <p:bg>
      <p:bgPr>
        <a:solidFill>
          <a:schemeClr val="tx1"/>
        </a:solidFill>
        <a:effectLst/>
      </p:bgPr>
    </p:bg>
    <p:spTree>
      <p:nvGrpSpPr>
        <p:cNvPr id="1" name=""/>
        <p:cNvGrpSpPr/>
        <p:nvPr/>
      </p:nvGrpSpPr>
      <p:grpSpPr>
        <a:xfrm>
          <a:off x="0" y="0"/>
          <a:ext cx="0" cy="0"/>
          <a:chOff x="0" y="0"/>
          <a:chExt cx="0" cy="0"/>
        </a:xfrm>
      </p:grpSpPr>
      <p:pic>
        <p:nvPicPr>
          <p:cNvPr id="2" name="Picture 1" descr="A logo with white text&#10;&#10;AI-generated content may be incorrect.">
            <a:extLst>
              <a:ext uri="{FF2B5EF4-FFF2-40B4-BE49-F238E27FC236}">
                <a16:creationId xmlns:a16="http://schemas.microsoft.com/office/drawing/2014/main" id="{3AAC89B2-2B69-2E10-91A7-1DA76B4731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6096000" cy="2608336"/>
          </a:xfrm>
          <a:prstGeom prst="rect">
            <a:avLst/>
          </a:prstGeom>
        </p:spPr>
      </p:pic>
    </p:spTree>
    <p:extLst>
      <p:ext uri="{BB962C8B-B14F-4D97-AF65-F5344CB8AC3E}">
        <p14:creationId xmlns:p14="http://schemas.microsoft.com/office/powerpoint/2010/main" val="2484984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ulti1">
    <p:spTree>
      <p:nvGrpSpPr>
        <p:cNvPr id="1" name=""/>
        <p:cNvGrpSpPr/>
        <p:nvPr/>
      </p:nvGrpSpPr>
      <p:grpSpPr>
        <a:xfrm>
          <a:off x="0" y="0"/>
          <a:ext cx="0" cy="0"/>
          <a:chOff x="0" y="0"/>
          <a:chExt cx="0" cy="0"/>
        </a:xfrm>
      </p:grpSpPr>
      <p:pic>
        <p:nvPicPr>
          <p:cNvPr id="2" name="Picture 1" descr="Several images of people in a classroom&#10;&#10;AI-generated content may be incorrect.">
            <a:extLst>
              <a:ext uri="{FF2B5EF4-FFF2-40B4-BE49-F238E27FC236}">
                <a16:creationId xmlns:a16="http://schemas.microsoft.com/office/drawing/2014/main" id="{3B45706A-1EFD-5E7E-7D22-70E81FCF9A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A logo with a black background&#10;&#10;AI-generated content may be incorrect.">
            <a:extLst>
              <a:ext uri="{FF2B5EF4-FFF2-40B4-BE49-F238E27FC236}">
                <a16:creationId xmlns:a16="http://schemas.microsoft.com/office/drawing/2014/main" id="{70808D1E-096E-52FA-A81F-19725A4EBE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1054862" y="5720862"/>
            <a:ext cx="515815" cy="548308"/>
          </a:xfrm>
          <a:prstGeom prst="rect">
            <a:avLst/>
          </a:prstGeom>
        </p:spPr>
      </p:pic>
    </p:spTree>
    <p:extLst>
      <p:ext uri="{BB962C8B-B14F-4D97-AF65-F5344CB8AC3E}">
        <p14:creationId xmlns:p14="http://schemas.microsoft.com/office/powerpoint/2010/main" val="37093605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LTS-Bandroom">
    <p:spTree>
      <p:nvGrpSpPr>
        <p:cNvPr id="1" name=""/>
        <p:cNvGrpSpPr/>
        <p:nvPr/>
      </p:nvGrpSpPr>
      <p:grpSpPr>
        <a:xfrm>
          <a:off x="0" y="0"/>
          <a:ext cx="0" cy="0"/>
          <a:chOff x="0" y="0"/>
          <a:chExt cx="0" cy="0"/>
        </a:xfrm>
      </p:grpSpPr>
      <p:pic>
        <p:nvPicPr>
          <p:cNvPr id="2" name="Picture 1" descr="A collage of a person playing a trumpet&#10;&#10;AI-generated content may be incorrect.">
            <a:extLst>
              <a:ext uri="{FF2B5EF4-FFF2-40B4-BE49-F238E27FC236}">
                <a16:creationId xmlns:a16="http://schemas.microsoft.com/office/drawing/2014/main" id="{8BAD7307-ADD7-E042-469E-B4DBC414DF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8193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LTS-Bandstorage">
    <p:spTree>
      <p:nvGrpSpPr>
        <p:cNvPr id="1" name=""/>
        <p:cNvGrpSpPr/>
        <p:nvPr/>
      </p:nvGrpSpPr>
      <p:grpSpPr>
        <a:xfrm>
          <a:off x="0" y="0"/>
          <a:ext cx="0" cy="0"/>
          <a:chOff x="0" y="0"/>
          <a:chExt cx="0" cy="0"/>
        </a:xfrm>
      </p:grpSpPr>
      <p:pic>
        <p:nvPicPr>
          <p:cNvPr id="2" name="Picture 1" descr="A collage of a person smiling&#10;&#10;AI-generated content may be incorrect.">
            <a:extLst>
              <a:ext uri="{FF2B5EF4-FFF2-40B4-BE49-F238E27FC236}">
                <a16:creationId xmlns:a16="http://schemas.microsoft.com/office/drawing/2014/main" id="{B00826C7-7771-D554-BC02-5DA0F87C9B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8476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ndroom1">
    <p:spTree>
      <p:nvGrpSpPr>
        <p:cNvPr id="1" name=""/>
        <p:cNvGrpSpPr/>
        <p:nvPr/>
      </p:nvGrpSpPr>
      <p:grpSpPr>
        <a:xfrm>
          <a:off x="0" y="0"/>
          <a:ext cx="0" cy="0"/>
          <a:chOff x="0" y="0"/>
          <a:chExt cx="0" cy="0"/>
        </a:xfrm>
      </p:grpSpPr>
      <p:pic>
        <p:nvPicPr>
          <p:cNvPr id="4" name="Picture 3" descr="A room with chairs and a guitar&#10;&#10;AI-generated content may be incorrect.">
            <a:extLst>
              <a:ext uri="{FF2B5EF4-FFF2-40B4-BE49-F238E27FC236}">
                <a16:creationId xmlns:a16="http://schemas.microsoft.com/office/drawing/2014/main" id="{3473E20D-4E0C-C949-8997-99B987ED62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5" name="Picture 4" descr="A black and white logo&#10;&#10;AI-generated content may be incorrect.">
            <a:extLst>
              <a:ext uri="{FF2B5EF4-FFF2-40B4-BE49-F238E27FC236}">
                <a16:creationId xmlns:a16="http://schemas.microsoft.com/office/drawing/2014/main" id="{1D2A0B2C-9D12-4F46-B479-FAF7740F518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1046392" y="5708627"/>
            <a:ext cx="532753" cy="548308"/>
          </a:xfrm>
          <a:prstGeom prst="rect">
            <a:avLst/>
          </a:prstGeom>
        </p:spPr>
      </p:pic>
    </p:spTree>
    <p:extLst>
      <p:ext uri="{BB962C8B-B14F-4D97-AF65-F5344CB8AC3E}">
        <p14:creationId xmlns:p14="http://schemas.microsoft.com/office/powerpoint/2010/main" val="939860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ndStorage1">
    <p:spTree>
      <p:nvGrpSpPr>
        <p:cNvPr id="1" name=""/>
        <p:cNvGrpSpPr/>
        <p:nvPr/>
      </p:nvGrpSpPr>
      <p:grpSpPr>
        <a:xfrm>
          <a:off x="0" y="0"/>
          <a:ext cx="0" cy="0"/>
          <a:chOff x="0" y="0"/>
          <a:chExt cx="0" cy="0"/>
        </a:xfrm>
      </p:grpSpPr>
      <p:pic>
        <p:nvPicPr>
          <p:cNvPr id="6" name="Picture 5" descr="A sports store with green carpet&#10;&#10;AI-generated content may be incorrect.">
            <a:extLst>
              <a:ext uri="{FF2B5EF4-FFF2-40B4-BE49-F238E27FC236}">
                <a16:creationId xmlns:a16="http://schemas.microsoft.com/office/drawing/2014/main" id="{B22113B2-62E1-01C1-8F36-055ED1047D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7" name="Picture 6" descr="A black and white logo&#10;&#10;AI-generated content may be incorrect.">
            <a:extLst>
              <a:ext uri="{FF2B5EF4-FFF2-40B4-BE49-F238E27FC236}">
                <a16:creationId xmlns:a16="http://schemas.microsoft.com/office/drawing/2014/main" id="{FC5CDFB4-CCD7-1088-54BC-18B32B95891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1046392" y="5708627"/>
            <a:ext cx="532753" cy="548308"/>
          </a:xfrm>
          <a:prstGeom prst="rect">
            <a:avLst/>
          </a:prstGeom>
        </p:spPr>
      </p:pic>
    </p:spTree>
    <p:extLst>
      <p:ext uri="{BB962C8B-B14F-4D97-AF65-F5344CB8AC3E}">
        <p14:creationId xmlns:p14="http://schemas.microsoft.com/office/powerpoint/2010/main" val="3827462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ining1">
    <p:spTree>
      <p:nvGrpSpPr>
        <p:cNvPr id="1" name=""/>
        <p:cNvGrpSpPr/>
        <p:nvPr/>
      </p:nvGrpSpPr>
      <p:grpSpPr>
        <a:xfrm>
          <a:off x="0" y="0"/>
          <a:ext cx="0" cy="0"/>
          <a:chOff x="0" y="0"/>
          <a:chExt cx="0" cy="0"/>
        </a:xfrm>
      </p:grpSpPr>
      <p:pic>
        <p:nvPicPr>
          <p:cNvPr id="3" name="Picture 2" descr="A room with tables and chairs&#10;&#10;AI-generated content may be incorrect.">
            <a:extLst>
              <a:ext uri="{FF2B5EF4-FFF2-40B4-BE49-F238E27FC236}">
                <a16:creationId xmlns:a16="http://schemas.microsoft.com/office/drawing/2014/main" id="{390492E9-CFA6-76E5-B707-BBCF4C088E2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7" name="Picture 6" descr="A black and white logo&#10;&#10;AI-generated content may be incorrect.">
            <a:extLst>
              <a:ext uri="{FF2B5EF4-FFF2-40B4-BE49-F238E27FC236}">
                <a16:creationId xmlns:a16="http://schemas.microsoft.com/office/drawing/2014/main" id="{FC5CDFB4-CCD7-1088-54BC-18B32B95891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1046392" y="5708627"/>
            <a:ext cx="532753" cy="548308"/>
          </a:xfrm>
          <a:prstGeom prst="rect">
            <a:avLst/>
          </a:prstGeom>
        </p:spPr>
      </p:pic>
    </p:spTree>
    <p:extLst>
      <p:ext uri="{BB962C8B-B14F-4D97-AF65-F5344CB8AC3E}">
        <p14:creationId xmlns:p14="http://schemas.microsoft.com/office/powerpoint/2010/main" val="3947794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brary1">
    <p:spTree>
      <p:nvGrpSpPr>
        <p:cNvPr id="1" name=""/>
        <p:cNvGrpSpPr/>
        <p:nvPr/>
      </p:nvGrpSpPr>
      <p:grpSpPr>
        <a:xfrm>
          <a:off x="0" y="0"/>
          <a:ext cx="0" cy="0"/>
          <a:chOff x="0" y="0"/>
          <a:chExt cx="0" cy="0"/>
        </a:xfrm>
      </p:grpSpPr>
      <p:pic>
        <p:nvPicPr>
          <p:cNvPr id="4" name="Picture 3" descr="A library with a few tables and chairs&#10;&#10;AI-generated content may be incorrect.">
            <a:extLst>
              <a:ext uri="{FF2B5EF4-FFF2-40B4-BE49-F238E27FC236}">
                <a16:creationId xmlns:a16="http://schemas.microsoft.com/office/drawing/2014/main" id="{3DE86614-F542-DAF4-4805-B97F328E2E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7" name="Picture 6" descr="A black and white logo&#10;&#10;AI-generated content may be incorrect.">
            <a:extLst>
              <a:ext uri="{FF2B5EF4-FFF2-40B4-BE49-F238E27FC236}">
                <a16:creationId xmlns:a16="http://schemas.microsoft.com/office/drawing/2014/main" id="{FC5CDFB4-CCD7-1088-54BC-18B32B95891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1046392" y="5708627"/>
            <a:ext cx="532753" cy="548308"/>
          </a:xfrm>
          <a:prstGeom prst="rect">
            <a:avLst/>
          </a:prstGeom>
        </p:spPr>
      </p:pic>
    </p:spTree>
    <p:extLst>
      <p:ext uri="{BB962C8B-B14F-4D97-AF65-F5344CB8AC3E}">
        <p14:creationId xmlns:p14="http://schemas.microsoft.com/office/powerpoint/2010/main" val="328426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 gray">
    <p:bg>
      <p:bgPr>
        <a:solidFill>
          <a:schemeClr val="tx1"/>
        </a:solidFill>
        <a:effectLst/>
      </p:bgPr>
    </p:bg>
    <p:spTree>
      <p:nvGrpSpPr>
        <p:cNvPr id="1" name=""/>
        <p:cNvGrpSpPr/>
        <p:nvPr/>
      </p:nvGrpSpPr>
      <p:grpSpPr>
        <a:xfrm>
          <a:off x="0" y="0"/>
          <a:ext cx="0" cy="0"/>
          <a:chOff x="0" y="0"/>
          <a:chExt cx="0" cy="0"/>
        </a:xfrm>
      </p:grpSpPr>
      <p:pic>
        <p:nvPicPr>
          <p:cNvPr id="3" name="Picture 2" descr="A logo with a black background&#10;&#10;AI-generated content may be incorrect.">
            <a:extLst>
              <a:ext uri="{FF2B5EF4-FFF2-40B4-BE49-F238E27FC236}">
                <a16:creationId xmlns:a16="http://schemas.microsoft.com/office/drawing/2014/main" id="{45D59B24-D63F-E1CB-4AA1-5A01BB194C9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5436786" y="2728260"/>
            <a:ext cx="1318428" cy="1401480"/>
          </a:xfrm>
          <a:prstGeom prst="rect">
            <a:avLst/>
          </a:prstGeom>
        </p:spPr>
      </p:pic>
    </p:spTree>
    <p:extLst>
      <p:ext uri="{BB962C8B-B14F-4D97-AF65-F5344CB8AC3E}">
        <p14:creationId xmlns:p14="http://schemas.microsoft.com/office/powerpoint/2010/main" val="28317588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 white">
    <p:bg>
      <p:bgPr>
        <a:solidFill>
          <a:schemeClr val="bg1"/>
        </a:solidFill>
        <a:effectLst/>
      </p:bgPr>
    </p:bg>
    <p:spTree>
      <p:nvGrpSpPr>
        <p:cNvPr id="1" name=""/>
        <p:cNvGrpSpPr/>
        <p:nvPr/>
      </p:nvGrpSpPr>
      <p:grpSpPr>
        <a:xfrm>
          <a:off x="0" y="0"/>
          <a:ext cx="0" cy="0"/>
          <a:chOff x="0" y="0"/>
          <a:chExt cx="0" cy="0"/>
        </a:xfrm>
      </p:grpSpPr>
      <p:pic>
        <p:nvPicPr>
          <p:cNvPr id="3" name="Picture 2" descr="A logo with a black background&#10;&#10;AI-generated content may be incorrect.">
            <a:extLst>
              <a:ext uri="{FF2B5EF4-FFF2-40B4-BE49-F238E27FC236}">
                <a16:creationId xmlns:a16="http://schemas.microsoft.com/office/drawing/2014/main" id="{45D59B24-D63F-E1CB-4AA1-5A01BB194C9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5436786" y="2728260"/>
            <a:ext cx="1318428" cy="1401480"/>
          </a:xfrm>
          <a:prstGeom prst="rect">
            <a:avLst/>
          </a:prstGeom>
        </p:spPr>
      </p:pic>
    </p:spTree>
    <p:extLst>
      <p:ext uri="{BB962C8B-B14F-4D97-AF65-F5344CB8AC3E}">
        <p14:creationId xmlns:p14="http://schemas.microsoft.com/office/powerpoint/2010/main" val="39008340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white">
    <p:spTree>
      <p:nvGrpSpPr>
        <p:cNvPr id="1" name=""/>
        <p:cNvGrpSpPr/>
        <p:nvPr/>
      </p:nvGrpSpPr>
      <p:grpSpPr>
        <a:xfrm>
          <a:off x="0" y="0"/>
          <a:ext cx="0" cy="0"/>
          <a:chOff x="0" y="0"/>
          <a:chExt cx="0" cy="0"/>
        </a:xfrm>
      </p:grpSpPr>
      <p:pic>
        <p:nvPicPr>
          <p:cNvPr id="5" name="Picture 4" descr="A logo with a black background&#10;&#10;AI-generated content may be incorrect.">
            <a:extLst>
              <a:ext uri="{FF2B5EF4-FFF2-40B4-BE49-F238E27FC236}">
                <a16:creationId xmlns:a16="http://schemas.microsoft.com/office/drawing/2014/main" id="{D5407474-7270-7925-7914-FB3952BE29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6096000" cy="2608336"/>
          </a:xfrm>
          <a:prstGeom prst="rect">
            <a:avLst/>
          </a:prstGeom>
        </p:spPr>
      </p:pic>
    </p:spTree>
    <p:extLst>
      <p:ext uri="{BB962C8B-B14F-4D97-AF65-F5344CB8AC3E}">
        <p14:creationId xmlns:p14="http://schemas.microsoft.com/office/powerpoint/2010/main" val="20246862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1">
    <p:spTree>
      <p:nvGrpSpPr>
        <p:cNvPr id="1" name=""/>
        <p:cNvGrpSpPr/>
        <p:nvPr/>
      </p:nvGrpSpPr>
      <p:grpSpPr>
        <a:xfrm>
          <a:off x="0" y="0"/>
          <a:ext cx="0" cy="0"/>
          <a:chOff x="0" y="0"/>
          <a:chExt cx="0" cy="0"/>
        </a:xfrm>
      </p:grpSpPr>
      <p:pic>
        <p:nvPicPr>
          <p:cNvPr id="3" name="Picture 2" descr="A logo with a black background&#10;&#10;AI-generated content may be incorrect.">
            <a:extLst>
              <a:ext uri="{FF2B5EF4-FFF2-40B4-BE49-F238E27FC236}">
                <a16:creationId xmlns:a16="http://schemas.microsoft.com/office/drawing/2014/main" id="{BA6814D8-7DBF-F96E-21E2-EF9D55BC847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1054862" y="5720862"/>
            <a:ext cx="515815" cy="548308"/>
          </a:xfrm>
          <a:prstGeom prst="rect">
            <a:avLst/>
          </a:prstGeom>
        </p:spPr>
      </p:pic>
    </p:spTree>
    <p:extLst>
      <p:ext uri="{BB962C8B-B14F-4D97-AF65-F5344CB8AC3E}">
        <p14:creationId xmlns:p14="http://schemas.microsoft.com/office/powerpoint/2010/main" val="3456224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en1">
    <p:bg>
      <p:bgPr>
        <a:solidFill>
          <a:schemeClr val="accent1"/>
        </a:solidFill>
        <a:effectLst/>
      </p:bgPr>
    </p:bg>
    <p:spTree>
      <p:nvGrpSpPr>
        <p:cNvPr id="1" name=""/>
        <p:cNvGrpSpPr/>
        <p:nvPr/>
      </p:nvGrpSpPr>
      <p:grpSpPr>
        <a:xfrm>
          <a:off x="0" y="0"/>
          <a:ext cx="0" cy="0"/>
          <a:chOff x="0" y="0"/>
          <a:chExt cx="0" cy="0"/>
        </a:xfrm>
      </p:grpSpPr>
      <p:pic>
        <p:nvPicPr>
          <p:cNvPr id="8" name="Picture 7" descr="A black and white logo&#10;&#10;AI-generated content may be incorrect.">
            <a:extLst>
              <a:ext uri="{FF2B5EF4-FFF2-40B4-BE49-F238E27FC236}">
                <a16:creationId xmlns:a16="http://schemas.microsoft.com/office/drawing/2014/main" id="{A764E73D-1297-2BA7-742F-1C958DCA8C6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1046392" y="5708627"/>
            <a:ext cx="532753" cy="548308"/>
          </a:xfrm>
          <a:prstGeom prst="rect">
            <a:avLst/>
          </a:prstGeom>
        </p:spPr>
      </p:pic>
    </p:spTree>
    <p:extLst>
      <p:ext uri="{BB962C8B-B14F-4D97-AF65-F5344CB8AC3E}">
        <p14:creationId xmlns:p14="http://schemas.microsoft.com/office/powerpoint/2010/main" val="22044351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E34DE0-CFC3-90AC-D76B-C31F908DE1E0}"/>
              </a:ext>
            </a:extLst>
          </p:cNvPr>
          <p:cNvSpPr/>
          <p:nvPr userDrawn="1"/>
        </p:nvSpPr>
        <p:spPr>
          <a:xfrm>
            <a:off x="6096000" y="0"/>
            <a:ext cx="6096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and white logo&#10;&#10;AI-generated content may be incorrect.">
            <a:extLst>
              <a:ext uri="{FF2B5EF4-FFF2-40B4-BE49-F238E27FC236}">
                <a16:creationId xmlns:a16="http://schemas.microsoft.com/office/drawing/2014/main" id="{A764E73D-1297-2BA7-742F-1C958DCA8C6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1046392" y="5708627"/>
            <a:ext cx="532753" cy="548308"/>
          </a:xfrm>
          <a:prstGeom prst="rect">
            <a:avLst/>
          </a:prstGeom>
        </p:spPr>
      </p:pic>
    </p:spTree>
    <p:extLst>
      <p:ext uri="{BB962C8B-B14F-4D97-AF65-F5344CB8AC3E}">
        <p14:creationId xmlns:p14="http://schemas.microsoft.com/office/powerpoint/2010/main" val="2168471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y1">
    <p:bg>
      <p:bgPr>
        <a:solidFill>
          <a:schemeClr val="tx1"/>
        </a:solidFill>
        <a:effectLst/>
      </p:bgPr>
    </p:bg>
    <p:spTree>
      <p:nvGrpSpPr>
        <p:cNvPr id="1" name=""/>
        <p:cNvGrpSpPr/>
        <p:nvPr/>
      </p:nvGrpSpPr>
      <p:grpSpPr>
        <a:xfrm>
          <a:off x="0" y="0"/>
          <a:ext cx="0" cy="0"/>
          <a:chOff x="0" y="0"/>
          <a:chExt cx="0" cy="0"/>
        </a:xfrm>
      </p:grpSpPr>
      <p:pic>
        <p:nvPicPr>
          <p:cNvPr id="3" name="Picture 2" descr="A logo with a black background&#10;&#10;AI-generated content may be incorrect.">
            <a:extLst>
              <a:ext uri="{FF2B5EF4-FFF2-40B4-BE49-F238E27FC236}">
                <a16:creationId xmlns:a16="http://schemas.microsoft.com/office/drawing/2014/main" id="{65B8BD77-23BD-2777-C2E9-4EB0707CD0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1054862" y="5720862"/>
            <a:ext cx="515815" cy="548308"/>
          </a:xfrm>
          <a:prstGeom prst="rect">
            <a:avLst/>
          </a:prstGeom>
        </p:spPr>
      </p:pic>
    </p:spTree>
    <p:extLst>
      <p:ext uri="{BB962C8B-B14F-4D97-AF65-F5344CB8AC3E}">
        <p14:creationId xmlns:p14="http://schemas.microsoft.com/office/powerpoint/2010/main" val="4059992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y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E34DE0-CFC3-90AC-D76B-C31F908DE1E0}"/>
              </a:ext>
            </a:extLst>
          </p:cNvPr>
          <p:cNvSpPr/>
          <p:nvPr userDrawn="1"/>
        </p:nvSpPr>
        <p:spPr>
          <a:xfrm>
            <a:off x="6096000" y="0"/>
            <a:ext cx="6096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with a black background&#10;&#10;AI-generated content may be incorrect.">
            <a:extLst>
              <a:ext uri="{FF2B5EF4-FFF2-40B4-BE49-F238E27FC236}">
                <a16:creationId xmlns:a16="http://schemas.microsoft.com/office/drawing/2014/main" id="{0CD80CB2-AF12-D6CA-AF8A-2EA21B9EDA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1054862" y="5720862"/>
            <a:ext cx="515815" cy="548308"/>
          </a:xfrm>
          <a:prstGeom prst="rect">
            <a:avLst/>
          </a:prstGeom>
        </p:spPr>
      </p:pic>
    </p:spTree>
    <p:extLst>
      <p:ext uri="{BB962C8B-B14F-4D97-AF65-F5344CB8AC3E}">
        <p14:creationId xmlns:p14="http://schemas.microsoft.com/office/powerpoint/2010/main" val="20819922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est1">
    <p:bg>
      <p:bgPr>
        <a:solidFill>
          <a:schemeClr val="accent2"/>
        </a:solidFill>
        <a:effectLst/>
      </p:bgPr>
    </p:bg>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38F5A3D6-8FF8-053F-BE5D-1CEE77ED70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1046392" y="5708627"/>
            <a:ext cx="532753" cy="548308"/>
          </a:xfrm>
          <a:prstGeom prst="rect">
            <a:avLst/>
          </a:prstGeom>
        </p:spPr>
      </p:pic>
    </p:spTree>
    <p:extLst>
      <p:ext uri="{BB962C8B-B14F-4D97-AF65-F5344CB8AC3E}">
        <p14:creationId xmlns:p14="http://schemas.microsoft.com/office/powerpoint/2010/main" val="3531224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est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E34DE0-CFC3-90AC-D76B-C31F908DE1E0}"/>
              </a:ext>
            </a:extLst>
          </p:cNvPr>
          <p:cNvSpPr/>
          <p:nvPr userDrawn="1"/>
        </p:nvSpPr>
        <p:spPr>
          <a:xfrm>
            <a:off x="6096000" y="0"/>
            <a:ext cx="6096000" cy="68580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and white logo&#10;&#10;AI-generated content may be incorrect.">
            <a:extLst>
              <a:ext uri="{FF2B5EF4-FFF2-40B4-BE49-F238E27FC236}">
                <a16:creationId xmlns:a16="http://schemas.microsoft.com/office/drawing/2014/main" id="{A764E73D-1297-2BA7-742F-1C958DCA8C6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1046392" y="5708627"/>
            <a:ext cx="532753" cy="548308"/>
          </a:xfrm>
          <a:prstGeom prst="rect">
            <a:avLst/>
          </a:prstGeom>
        </p:spPr>
      </p:pic>
    </p:spTree>
    <p:extLst>
      <p:ext uri="{BB962C8B-B14F-4D97-AF65-F5344CB8AC3E}">
        <p14:creationId xmlns:p14="http://schemas.microsoft.com/office/powerpoint/2010/main" val="18442949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795299"/>
      </p:ext>
    </p:extLst>
  </p:cSld>
  <p:clrMap bg1="lt1" tx1="dk1" bg2="lt2" tx2="dk2" accent1="accent1" accent2="accent2" accent3="accent3" accent4="accent4" accent5="accent5" accent6="accent6" hlink="hlink" folHlink="folHlink"/>
  <p:sldLayoutIdLst>
    <p:sldLayoutId id="2147483656" r:id="rId1"/>
    <p:sldLayoutId id="2147483653" r:id="rId2"/>
    <p:sldLayoutId id="2147483655" r:id="rId3"/>
    <p:sldLayoutId id="2147483654" r:id="rId4"/>
    <p:sldLayoutId id="2147483657" r:id="rId5"/>
    <p:sldLayoutId id="2147483650" r:id="rId6"/>
    <p:sldLayoutId id="2147483658" r:id="rId7"/>
    <p:sldLayoutId id="2147483652" r:id="rId8"/>
    <p:sldLayoutId id="2147483660" r:id="rId9"/>
    <p:sldLayoutId id="2147483674" r:id="rId10"/>
    <p:sldLayoutId id="2147483673" r:id="rId11"/>
    <p:sldLayoutId id="2147483676" r:id="rId12"/>
    <p:sldLayoutId id="2147483666" r:id="rId13"/>
    <p:sldLayoutId id="2147483667" r:id="rId14"/>
    <p:sldLayoutId id="2147483668" r:id="rId15"/>
    <p:sldLayoutId id="2147483669" r:id="rId16"/>
    <p:sldLayoutId id="2147483678" r:id="rId17"/>
    <p:sldLayoutId id="214748367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3.jpeg"/><Relationship Id="rId7" Type="http://schemas.openxmlformats.org/officeDocument/2006/relationships/diagramColors" Target="../diagrams/colors1.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63.jpeg"/><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75.jpeg"/></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5C40"/>
        </a:solidFill>
        <a:effectLst/>
      </p:bgPr>
    </p:bg>
    <p:spTree>
      <p:nvGrpSpPr>
        <p:cNvPr id="1" name=""/>
        <p:cNvGrpSpPr/>
        <p:nvPr/>
      </p:nvGrpSpPr>
      <p:grpSpPr>
        <a:xfrm>
          <a:off x="0" y="0"/>
          <a:ext cx="0" cy="0"/>
          <a:chOff x="0" y="0"/>
          <a:chExt cx="0" cy="0"/>
        </a:xfrm>
      </p:grpSpPr>
      <p:pic>
        <p:nvPicPr>
          <p:cNvPr id="6" name="Picture 5" descr="A close-up of a logo&#10;&#10;AI-generated content may be incorrect.">
            <a:extLst>
              <a:ext uri="{FF2B5EF4-FFF2-40B4-BE49-F238E27FC236}">
                <a16:creationId xmlns:a16="http://schemas.microsoft.com/office/drawing/2014/main" id="{1F546341-448D-61CC-30A5-9521399346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4078" y="5528616"/>
            <a:ext cx="3518722" cy="1077617"/>
          </a:xfrm>
          <a:prstGeom prst="rect">
            <a:avLst/>
          </a:prstGeom>
        </p:spPr>
      </p:pic>
      <p:sp>
        <p:nvSpPr>
          <p:cNvPr id="9" name="Oval 8">
            <a:extLst>
              <a:ext uri="{FF2B5EF4-FFF2-40B4-BE49-F238E27FC236}">
                <a16:creationId xmlns:a16="http://schemas.microsoft.com/office/drawing/2014/main" id="{9A809FBC-CBAA-B000-0DDE-B9E6BBBB930F}"/>
              </a:ext>
            </a:extLst>
          </p:cNvPr>
          <p:cNvSpPr/>
          <p:nvPr/>
        </p:nvSpPr>
        <p:spPr>
          <a:xfrm>
            <a:off x="10972800" y="5676900"/>
            <a:ext cx="800100" cy="781050"/>
          </a:xfrm>
          <a:prstGeom prst="ellipse">
            <a:avLst/>
          </a:prstGeom>
          <a:solidFill>
            <a:srgbClr val="205C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playing a trumpet&#10;&#10;AI-generated content may be incorrect.">
            <a:extLst>
              <a:ext uri="{FF2B5EF4-FFF2-40B4-BE49-F238E27FC236}">
                <a16:creationId xmlns:a16="http://schemas.microsoft.com/office/drawing/2014/main" id="{3B10F6AF-7420-E927-4F85-33ABC39CC1CE}"/>
              </a:ext>
            </a:extLst>
          </p:cNvPr>
          <p:cNvPicPr>
            <a:picLocks noChangeAspect="1"/>
          </p:cNvPicPr>
          <p:nvPr/>
        </p:nvPicPr>
        <p:blipFill>
          <a:blip r:embed="rId4" cstate="screen">
            <a:alphaModFix amt="20000"/>
            <a:extLst>
              <a:ext uri="{28A0092B-C50C-407E-A947-70E740481C1C}">
                <a14:useLocalDpi xmlns:a14="http://schemas.microsoft.com/office/drawing/2010/main"/>
              </a:ext>
            </a:extLst>
          </a:blip>
          <a:srcRect/>
          <a:stretch>
            <a:fillRect/>
          </a:stretch>
        </p:blipFill>
        <p:spPr>
          <a:xfrm>
            <a:off x="0" y="-19050"/>
            <a:ext cx="12192000" cy="6877050"/>
          </a:xfrm>
          <a:prstGeom prst="rect">
            <a:avLst/>
          </a:prstGeom>
        </p:spPr>
      </p:pic>
      <p:sp>
        <p:nvSpPr>
          <p:cNvPr id="2" name="TextBox 1">
            <a:extLst>
              <a:ext uri="{FF2B5EF4-FFF2-40B4-BE49-F238E27FC236}">
                <a16:creationId xmlns:a16="http://schemas.microsoft.com/office/drawing/2014/main" id="{AC0EEDC2-2694-F6AF-C1CF-5A93886F61B0}"/>
              </a:ext>
            </a:extLst>
          </p:cNvPr>
          <p:cNvSpPr txBox="1"/>
          <p:nvPr/>
        </p:nvSpPr>
        <p:spPr>
          <a:xfrm>
            <a:off x="1072328" y="2613392"/>
            <a:ext cx="7334250" cy="1631216"/>
          </a:xfrm>
          <a:prstGeom prst="rect">
            <a:avLst/>
          </a:prstGeom>
          <a:noFill/>
        </p:spPr>
        <p:txBody>
          <a:bodyPr wrap="square" rtlCol="0">
            <a:spAutoFit/>
          </a:bodyPr>
          <a:lstStyle/>
          <a:p>
            <a:r>
              <a:rPr lang="en-US" sz="7200" dirty="0">
                <a:solidFill>
                  <a:schemeClr val="bg1"/>
                </a:solidFill>
                <a:latin typeface="Barlow Condensed Medium" panose="00000606000000000000" pitchFamily="2" charset="0"/>
                <a:ea typeface="Aktiv Grotesk Medium" panose="020B0604020202020204" pitchFamily="34" charset="0"/>
                <a:cs typeface="Aktiv Grotesk Medium" panose="020B0604020202020204" pitchFamily="34" charset="0"/>
              </a:rPr>
              <a:t>Behind the Music</a:t>
            </a:r>
          </a:p>
          <a:p>
            <a:r>
              <a:rPr lang="en-US" sz="2800" dirty="0">
                <a:solidFill>
                  <a:schemeClr val="bg1"/>
                </a:solidFill>
                <a:latin typeface="Barlow Condensed Medium" panose="00000606000000000000" pitchFamily="2" charset="0"/>
                <a:ea typeface="Aktiv Grotesk Medium" panose="020B0604020202020204" pitchFamily="34" charset="0"/>
                <a:cs typeface="Aktiv Grotesk Medium" panose="020B0604020202020204" pitchFamily="34" charset="0"/>
              </a:rPr>
              <a:t>Designing Safer, Smarter Spaces for Student Success</a:t>
            </a:r>
          </a:p>
        </p:txBody>
      </p:sp>
    </p:spTree>
    <p:extLst>
      <p:ext uri="{BB962C8B-B14F-4D97-AF65-F5344CB8AC3E}">
        <p14:creationId xmlns:p14="http://schemas.microsoft.com/office/powerpoint/2010/main" val="3805741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07045E-0A3F-6A8A-034F-DC386C53C99B}"/>
              </a:ext>
            </a:extLst>
          </p:cNvPr>
          <p:cNvSpPr txBox="1"/>
          <p:nvPr/>
        </p:nvSpPr>
        <p:spPr>
          <a:xfrm>
            <a:off x="6243145" y="1765738"/>
            <a:ext cx="5948855" cy="2308324"/>
          </a:xfrm>
          <a:prstGeom prst="rect">
            <a:avLst/>
          </a:prstGeom>
          <a:noFill/>
        </p:spPr>
        <p:txBody>
          <a:bodyPr wrap="square" rtlCol="0">
            <a:spAutoFit/>
          </a:bodyPr>
          <a:lstStyle/>
          <a:p>
            <a:r>
              <a:rPr lang="en-US" b="1" dirty="0">
                <a:solidFill>
                  <a:schemeClr val="bg1"/>
                </a:solidFill>
              </a:rPr>
              <a:t>THE STRESS OF DISORGANIZATION</a:t>
            </a:r>
          </a:p>
          <a:p>
            <a:endParaRPr lang="en-US" b="1" dirty="0">
              <a:solidFill>
                <a:schemeClr val="bg1"/>
              </a:solidFill>
            </a:endParaRPr>
          </a:p>
          <a:p>
            <a:r>
              <a:rPr lang="en-US" b="1" dirty="0">
                <a:solidFill>
                  <a:schemeClr val="bg1"/>
                </a:solidFill>
              </a:rPr>
              <a:t>When Spaces Feel Chaotic, Students Feel It Too</a:t>
            </a:r>
            <a:endParaRPr lang="en-US" dirty="0">
              <a:solidFill>
                <a:schemeClr val="bg1"/>
              </a:solidFill>
            </a:endParaRPr>
          </a:p>
          <a:p>
            <a:endParaRPr lang="en-US" dirty="0">
              <a:solidFill>
                <a:schemeClr val="bg1"/>
              </a:solidFill>
            </a:endParaRPr>
          </a:p>
          <a:p>
            <a:pPr marL="285750" indent="-285750">
              <a:lnSpc>
                <a:spcPct val="150000"/>
              </a:lnSpc>
              <a:buFont typeface="Arial" panose="020B0604020202020204" pitchFamily="34" charset="0"/>
              <a:buChar char="•"/>
            </a:pPr>
            <a:r>
              <a:rPr lang="en-US" dirty="0">
                <a:solidFill>
                  <a:schemeClr val="bg1"/>
                </a:solidFill>
              </a:rPr>
              <a:t>Visual clutter increases stress and distraction</a:t>
            </a:r>
          </a:p>
          <a:p>
            <a:pPr marL="285750" indent="-285750">
              <a:lnSpc>
                <a:spcPct val="150000"/>
              </a:lnSpc>
              <a:buFont typeface="Arial" panose="020B0604020202020204" pitchFamily="34" charset="0"/>
              <a:buChar char="•"/>
            </a:pPr>
            <a:r>
              <a:rPr lang="en-US" dirty="0">
                <a:solidFill>
                  <a:schemeClr val="bg1"/>
                </a:solidFill>
              </a:rPr>
              <a:t>Disorganization slows transitions and setup</a:t>
            </a:r>
          </a:p>
          <a:p>
            <a:endParaRPr lang="en-US" dirty="0"/>
          </a:p>
        </p:txBody>
      </p:sp>
      <p:sp>
        <p:nvSpPr>
          <p:cNvPr id="3" name="TextBox 2">
            <a:extLst>
              <a:ext uri="{FF2B5EF4-FFF2-40B4-BE49-F238E27FC236}">
                <a16:creationId xmlns:a16="http://schemas.microsoft.com/office/drawing/2014/main" id="{C5031AFB-65B9-7DA5-E37C-11507BA8A417}"/>
              </a:ext>
            </a:extLst>
          </p:cNvPr>
          <p:cNvSpPr txBox="1"/>
          <p:nvPr/>
        </p:nvSpPr>
        <p:spPr>
          <a:xfrm>
            <a:off x="0" y="141890"/>
            <a:ext cx="6684579" cy="738664"/>
          </a:xfrm>
          <a:prstGeom prst="rect">
            <a:avLst/>
          </a:prstGeom>
          <a:noFill/>
        </p:spPr>
        <p:txBody>
          <a:bodyPr wrap="square" rtlCol="0">
            <a:spAutoFit/>
          </a:bodyPr>
          <a:lstStyle/>
          <a:p>
            <a:r>
              <a:rPr lang="en-US" sz="2400" dirty="0">
                <a:latin typeface="Barlow Condensed Medium" panose="00000606000000000000" pitchFamily="2" charset="0"/>
                <a:ea typeface="Aktiv Grotesk" panose="020B0504020202020204" pitchFamily="34" charset="0"/>
                <a:cs typeface="Aktiv Grotesk" panose="020B0504020202020204" pitchFamily="34" charset="0"/>
              </a:rPr>
              <a:t>Student Performance,  Focus + Classroom Management</a:t>
            </a:r>
          </a:p>
          <a:p>
            <a:endParaRPr lang="en-US" dirty="0"/>
          </a:p>
        </p:txBody>
      </p:sp>
      <p:pic>
        <p:nvPicPr>
          <p:cNvPr id="7170" name="Picture 2" descr="Our band room was recently moved around : r/marchingband">
            <a:extLst>
              <a:ext uri="{FF2B5EF4-FFF2-40B4-BE49-F238E27FC236}">
                <a16:creationId xmlns:a16="http://schemas.microsoft.com/office/drawing/2014/main" id="{7A3B3E8D-AD68-D7E1-5C77-7E5E5A936CE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1702677" y="0"/>
            <a:ext cx="779867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42AF3D-290A-E6DC-CFD6-551FC09602FD}"/>
              </a:ext>
            </a:extLst>
          </p:cNvPr>
          <p:cNvSpPr txBox="1"/>
          <p:nvPr/>
        </p:nvSpPr>
        <p:spPr>
          <a:xfrm>
            <a:off x="-1702677" y="283780"/>
            <a:ext cx="6684579" cy="738664"/>
          </a:xfrm>
          <a:prstGeom prst="rect">
            <a:avLst/>
          </a:prstGeom>
          <a:noFill/>
        </p:spPr>
        <p:txBody>
          <a:bodyPr wrap="square" rtlCol="0">
            <a:spAutoFit/>
          </a:bodyPr>
          <a:lstStyle/>
          <a:p>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Student Performance,  Focus + Classroom Management</a:t>
            </a:r>
          </a:p>
          <a:p>
            <a:endParaRPr lang="en-US" dirty="0"/>
          </a:p>
        </p:txBody>
      </p:sp>
    </p:spTree>
    <p:extLst>
      <p:ext uri="{BB962C8B-B14F-4D97-AF65-F5344CB8AC3E}">
        <p14:creationId xmlns:p14="http://schemas.microsoft.com/office/powerpoint/2010/main" val="3424725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7AC55F-5102-17DB-65C2-BE3F78C3B35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133350"/>
            <a:ext cx="12258674" cy="6991350"/>
          </a:xfrm>
          <a:prstGeom prst="rect">
            <a:avLst/>
          </a:prstGeom>
        </p:spPr>
      </p:pic>
      <p:sp>
        <p:nvSpPr>
          <p:cNvPr id="4" name="TextBox 3">
            <a:extLst>
              <a:ext uri="{FF2B5EF4-FFF2-40B4-BE49-F238E27FC236}">
                <a16:creationId xmlns:a16="http://schemas.microsoft.com/office/drawing/2014/main" id="{A56AFA81-55B2-263D-38F1-3CB488E6919F}"/>
              </a:ext>
            </a:extLst>
          </p:cNvPr>
          <p:cNvSpPr txBox="1"/>
          <p:nvPr/>
        </p:nvSpPr>
        <p:spPr>
          <a:xfrm>
            <a:off x="6560458" y="3686175"/>
            <a:ext cx="5698218" cy="1661993"/>
          </a:xfrm>
          <a:prstGeom prst="rect">
            <a:avLst/>
          </a:prstGeom>
          <a:solidFill>
            <a:schemeClr val="tx1">
              <a:alpha val="71000"/>
            </a:schemeClr>
          </a:solidFill>
        </p:spPr>
        <p:txBody>
          <a:bodyPr wrap="square" rtlCol="0">
            <a:spAutoFit/>
          </a:bodyPr>
          <a:lstStyle/>
          <a:p>
            <a:pPr algn="r"/>
            <a:r>
              <a:rPr lang="en-US" b="1" cap="all"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Clutter reduces working memory + focus</a:t>
            </a:r>
          </a:p>
          <a:p>
            <a:pPr algn="r"/>
            <a:endParaRPr lang="en-US" dirty="0"/>
          </a:p>
          <a:p>
            <a:pPr algn="r"/>
            <a:r>
              <a:rPr lang="en-US" i="1" dirty="0">
                <a:solidFill>
                  <a:schemeClr val="bg1"/>
                </a:solidFill>
                <a:latin typeface="Barlow Condensed SemiBold" panose="00000706000000000000" pitchFamily="2" charset="0"/>
              </a:rPr>
              <a:t>“</a:t>
            </a:r>
            <a:r>
              <a:rPr lang="en-US" i="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Visual clutter doesn’t just look messy — it taxes the brain’s ability to maintain focus and process information</a:t>
            </a:r>
            <a:r>
              <a:rPr lang="en-US" i="1" dirty="0">
                <a:solidFill>
                  <a:schemeClr val="bg1"/>
                </a:solidFill>
                <a:latin typeface="Barlow Condensed SemiBold" panose="00000706000000000000" pitchFamily="2" charset="0"/>
              </a:rPr>
              <a:t>.”</a:t>
            </a:r>
          </a:p>
          <a:p>
            <a:pPr algn="r"/>
            <a:r>
              <a:rPr lang="en-US" sz="1200" i="1" dirty="0">
                <a:solidFill>
                  <a:schemeClr val="bg1"/>
                </a:solidFill>
                <a:latin typeface="Barlow Condensed SemiBold" panose="00000706000000000000" pitchFamily="2" charset="0"/>
              </a:rPr>
              <a:t>- Journal of Experimental Psychology</a:t>
            </a:r>
            <a:endParaRPr lang="en-US" sz="1200" dirty="0"/>
          </a:p>
        </p:txBody>
      </p:sp>
      <p:sp>
        <p:nvSpPr>
          <p:cNvPr id="5" name="TextBox 4">
            <a:extLst>
              <a:ext uri="{FF2B5EF4-FFF2-40B4-BE49-F238E27FC236}">
                <a16:creationId xmlns:a16="http://schemas.microsoft.com/office/drawing/2014/main" id="{BECCB127-C88D-3890-0AA6-3019F067ECB1}"/>
              </a:ext>
            </a:extLst>
          </p:cNvPr>
          <p:cNvSpPr txBox="1"/>
          <p:nvPr/>
        </p:nvSpPr>
        <p:spPr>
          <a:xfrm>
            <a:off x="0" y="141890"/>
            <a:ext cx="6684579" cy="738664"/>
          </a:xfrm>
          <a:prstGeom prst="rect">
            <a:avLst/>
          </a:prstGeom>
          <a:noFill/>
        </p:spPr>
        <p:txBody>
          <a:bodyPr wrap="square" rtlCol="0">
            <a:spAutoFit/>
          </a:bodyPr>
          <a:lstStyle/>
          <a:p>
            <a:r>
              <a:rPr lang="en-US" sz="2400" dirty="0">
                <a:latin typeface="Barlow Condensed Medium" panose="00000606000000000000" pitchFamily="2" charset="0"/>
                <a:ea typeface="Aktiv Grotesk" panose="020B0504020202020204" pitchFamily="34" charset="0"/>
                <a:cs typeface="Aktiv Grotesk" panose="020B0504020202020204" pitchFamily="34" charset="0"/>
              </a:rPr>
              <a:t>Student Performance,  Focus + Classroom Management</a:t>
            </a:r>
          </a:p>
          <a:p>
            <a:endParaRPr lang="en-US" dirty="0"/>
          </a:p>
        </p:txBody>
      </p:sp>
    </p:spTree>
    <p:extLst>
      <p:ext uri="{BB962C8B-B14F-4D97-AF65-F5344CB8AC3E}">
        <p14:creationId xmlns:p14="http://schemas.microsoft.com/office/powerpoint/2010/main" val="119932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0A7DB2-9140-41FA-1C1A-D5646548091F}"/>
              </a:ext>
            </a:extLst>
          </p:cNvPr>
          <p:cNvPicPr>
            <a:picLocks noChangeAspect="1"/>
          </p:cNvPicPr>
          <p:nvPr/>
        </p:nvPicPr>
        <p:blipFill>
          <a:blip r:embed="rId3" cstate="screen">
            <a:extLst>
              <a:ext uri="{28A0092B-C50C-407E-A947-70E740481C1C}">
                <a14:useLocalDpi xmlns:a14="http://schemas.microsoft.com/office/drawing/2010/main"/>
              </a:ext>
            </a:extLst>
          </a:blip>
          <a:srcRect l="-156"/>
          <a:stretch>
            <a:fillRect/>
          </a:stretch>
        </p:blipFill>
        <p:spPr>
          <a:xfrm>
            <a:off x="0" y="-266700"/>
            <a:ext cx="12192000" cy="7124700"/>
          </a:xfrm>
          <a:prstGeom prst="rect">
            <a:avLst/>
          </a:prstGeom>
        </p:spPr>
      </p:pic>
      <p:sp>
        <p:nvSpPr>
          <p:cNvPr id="2" name="TextBox 1">
            <a:extLst>
              <a:ext uri="{FF2B5EF4-FFF2-40B4-BE49-F238E27FC236}">
                <a16:creationId xmlns:a16="http://schemas.microsoft.com/office/drawing/2014/main" id="{14AF9B61-484B-CA73-03D0-B413AB925FCC}"/>
              </a:ext>
            </a:extLst>
          </p:cNvPr>
          <p:cNvSpPr txBox="1"/>
          <p:nvPr/>
        </p:nvSpPr>
        <p:spPr>
          <a:xfrm>
            <a:off x="0" y="4125941"/>
            <a:ext cx="5993525" cy="2265685"/>
          </a:xfrm>
          <a:prstGeom prst="rect">
            <a:avLst/>
          </a:prstGeom>
          <a:solidFill>
            <a:schemeClr val="tx1">
              <a:alpha val="71000"/>
            </a:schemeClr>
          </a:solidFill>
        </p:spPr>
        <p:txBody>
          <a:bodyPr wrap="square" rtlCol="0">
            <a:spAutoFit/>
          </a:bodyPr>
          <a:lstStyle/>
          <a:p>
            <a:r>
              <a:rPr lang="en-US" b="1" cap="all"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Visual Order &amp; Cognitive Performance</a:t>
            </a:r>
          </a:p>
          <a:p>
            <a:endPar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a:lnSpc>
                <a:spcPct val="150000"/>
              </a:lnSpc>
            </a:pPr>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Why Visual Order Matters for Learning</a:t>
            </a:r>
            <a:endPar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lnSpc>
                <a:spcPct val="150000"/>
              </a:lnSpc>
              <a:buFont typeface="Arial" panose="020B0604020202020204" pitchFamily="34" charset="0"/>
              <a:buChar char="•"/>
            </a:pPr>
            <a: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The brain processes visual information constantly</a:t>
            </a:r>
          </a:p>
          <a:p>
            <a:pPr marL="285750" indent="-285750">
              <a:lnSpc>
                <a:spcPct val="150000"/>
              </a:lnSpc>
              <a:buFont typeface="Arial" panose="020B0604020202020204" pitchFamily="34" charset="0"/>
              <a:buChar char="•"/>
            </a:pPr>
            <a: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Clutter competes for attention</a:t>
            </a:r>
          </a:p>
          <a:p>
            <a:pPr marL="285750" indent="-285750">
              <a:lnSpc>
                <a:spcPct val="150000"/>
              </a:lnSpc>
              <a:buFont typeface="Arial" panose="020B0604020202020204" pitchFamily="34" charset="0"/>
              <a:buChar char="•"/>
            </a:pPr>
            <a: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Order supports quicker focus and task readiness</a:t>
            </a:r>
          </a:p>
        </p:txBody>
      </p:sp>
      <p:sp>
        <p:nvSpPr>
          <p:cNvPr id="5" name="TextBox 4">
            <a:extLst>
              <a:ext uri="{FF2B5EF4-FFF2-40B4-BE49-F238E27FC236}">
                <a16:creationId xmlns:a16="http://schemas.microsoft.com/office/drawing/2014/main" id="{D2789977-5193-38FE-4ED7-9D0CB25B57A8}"/>
              </a:ext>
            </a:extLst>
          </p:cNvPr>
          <p:cNvSpPr txBox="1"/>
          <p:nvPr/>
        </p:nvSpPr>
        <p:spPr>
          <a:xfrm>
            <a:off x="0" y="141890"/>
            <a:ext cx="6684579" cy="738664"/>
          </a:xfrm>
          <a:prstGeom prst="rect">
            <a:avLst/>
          </a:prstGeom>
          <a:noFill/>
        </p:spPr>
        <p:txBody>
          <a:bodyPr wrap="square" rtlCol="0">
            <a:spAutoFit/>
          </a:bodyPr>
          <a:lstStyle/>
          <a:p>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Student Performance,  Focus + Classroom Management</a:t>
            </a:r>
          </a:p>
          <a:p>
            <a:endParaRPr lang="en-US" dirty="0"/>
          </a:p>
        </p:txBody>
      </p:sp>
    </p:spTree>
    <p:extLst>
      <p:ext uri="{BB962C8B-B14F-4D97-AF65-F5344CB8AC3E}">
        <p14:creationId xmlns:p14="http://schemas.microsoft.com/office/powerpoint/2010/main" val="2852372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80884-F449-550D-12A0-E9D37E3E79D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D3C67AD-57E9-F198-1DA5-17E5401A6325}"/>
              </a:ext>
            </a:extLst>
          </p:cNvPr>
          <p:cNvSpPr txBox="1"/>
          <p:nvPr/>
        </p:nvSpPr>
        <p:spPr>
          <a:xfrm>
            <a:off x="137291" y="2580947"/>
            <a:ext cx="6189368" cy="1338828"/>
          </a:xfrm>
          <a:prstGeom prst="rect">
            <a:avLst/>
          </a:prstGeom>
          <a:noFill/>
        </p:spPr>
        <p:txBody>
          <a:bodyPr wrap="square" rtlCol="0">
            <a:spAutoFit/>
          </a:bodyPr>
          <a:lstStyle/>
          <a:p>
            <a:pPr algn="ctr"/>
            <a:r>
              <a:rPr lang="en-US" b="1" cap="all" dirty="0">
                <a:latin typeface="Aktiv Grotesk" panose="020B0504020202020204" pitchFamily="34" charset="0"/>
                <a:ea typeface="Aktiv Grotesk" panose="020B0504020202020204" pitchFamily="34" charset="0"/>
                <a:cs typeface="Aktiv Grotesk" panose="020B0504020202020204" pitchFamily="34" charset="0"/>
              </a:rPr>
              <a:t>Storage as a Classroom Management Tool</a:t>
            </a:r>
          </a:p>
          <a:p>
            <a:pPr algn="ctr"/>
            <a:endParaRPr lang="en-US" b="1" dirty="0">
              <a:latin typeface="Aktiv Grotesk" panose="020B0504020202020204" pitchFamily="34" charset="0"/>
              <a:ea typeface="Aktiv Grotesk" panose="020B0504020202020204" pitchFamily="34" charset="0"/>
              <a:cs typeface="Aktiv Grotesk" panose="020B0504020202020204" pitchFamily="34" charset="0"/>
            </a:endParaRPr>
          </a:p>
          <a:p>
            <a:pPr algn="ctr">
              <a:lnSpc>
                <a:spcPct val="150000"/>
              </a:lnSpc>
            </a:pPr>
            <a:r>
              <a:rPr lang="en-US" b="1" i="1" dirty="0">
                <a:latin typeface="Aktiv Grotesk" panose="020B0504020202020204" pitchFamily="34" charset="0"/>
                <a:ea typeface="Aktiv Grotesk" panose="020B0504020202020204" pitchFamily="34" charset="0"/>
                <a:cs typeface="Aktiv Grotesk" panose="020B0504020202020204" pitchFamily="34" charset="0"/>
              </a:rPr>
              <a:t>Storage Is Not Neutral — It Guides Behavior</a:t>
            </a:r>
            <a:endParaRPr lang="en-US" i="1" dirty="0">
              <a:latin typeface="Aktiv Grotesk" panose="020B0504020202020204" pitchFamily="34" charset="0"/>
              <a:ea typeface="Aktiv Grotesk" panose="020B0504020202020204" pitchFamily="34" charset="0"/>
              <a:cs typeface="Aktiv Grotesk" panose="020B0504020202020204" pitchFamily="34" charset="0"/>
            </a:endParaRPr>
          </a:p>
          <a:p>
            <a:endParaRPr lang="en-US" dirty="0"/>
          </a:p>
        </p:txBody>
      </p:sp>
      <p:pic>
        <p:nvPicPr>
          <p:cNvPr id="6" name="Picture 5">
            <a:extLst>
              <a:ext uri="{FF2B5EF4-FFF2-40B4-BE49-F238E27FC236}">
                <a16:creationId xmlns:a16="http://schemas.microsoft.com/office/drawing/2014/main" id="{419A4AE1-3317-0FEF-A29A-5D0B597C2D7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449387" y="0"/>
            <a:ext cx="5742613" cy="6858000"/>
          </a:xfrm>
          <a:prstGeom prst="rect">
            <a:avLst/>
          </a:prstGeom>
        </p:spPr>
      </p:pic>
      <p:sp>
        <p:nvSpPr>
          <p:cNvPr id="7" name="TextBox 6">
            <a:extLst>
              <a:ext uri="{FF2B5EF4-FFF2-40B4-BE49-F238E27FC236}">
                <a16:creationId xmlns:a16="http://schemas.microsoft.com/office/drawing/2014/main" id="{8E0F8B2D-DD1E-CB45-3756-0B5AD6E15D2A}"/>
              </a:ext>
            </a:extLst>
          </p:cNvPr>
          <p:cNvSpPr txBox="1"/>
          <p:nvPr/>
        </p:nvSpPr>
        <p:spPr>
          <a:xfrm>
            <a:off x="0" y="141890"/>
            <a:ext cx="6684579" cy="738664"/>
          </a:xfrm>
          <a:prstGeom prst="rect">
            <a:avLst/>
          </a:prstGeom>
          <a:noFill/>
        </p:spPr>
        <p:txBody>
          <a:bodyPr wrap="square" rtlCol="0">
            <a:spAutoFit/>
          </a:bodyPr>
          <a:lstStyle/>
          <a:p>
            <a:r>
              <a:rPr lang="en-US" sz="2400" dirty="0">
                <a:latin typeface="Barlow Condensed Medium" panose="00000606000000000000" pitchFamily="2" charset="0"/>
                <a:ea typeface="Aktiv Grotesk" panose="020B0504020202020204" pitchFamily="34" charset="0"/>
                <a:cs typeface="Aktiv Grotesk" panose="020B0504020202020204" pitchFamily="34" charset="0"/>
              </a:rPr>
              <a:t>Student Performance,  Focus + Classroom Management</a:t>
            </a:r>
          </a:p>
          <a:p>
            <a:endParaRPr lang="en-US" dirty="0"/>
          </a:p>
        </p:txBody>
      </p:sp>
    </p:spTree>
    <p:extLst>
      <p:ext uri="{BB962C8B-B14F-4D97-AF65-F5344CB8AC3E}">
        <p14:creationId xmlns:p14="http://schemas.microsoft.com/office/powerpoint/2010/main" val="1667075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E44A8-4F74-9100-AE1B-0D4C0E21B49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A9502FA-D342-E0D4-8A84-965CB9D666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6250"/>
            <a:ext cx="12414516" cy="7334250"/>
          </a:xfrm>
          <a:prstGeom prst="rect">
            <a:avLst/>
          </a:prstGeom>
        </p:spPr>
      </p:pic>
      <p:sp>
        <p:nvSpPr>
          <p:cNvPr id="2" name="TextBox 1">
            <a:extLst>
              <a:ext uri="{FF2B5EF4-FFF2-40B4-BE49-F238E27FC236}">
                <a16:creationId xmlns:a16="http://schemas.microsoft.com/office/drawing/2014/main" id="{80549A23-F91B-94F7-B873-2B04550C3BDE}"/>
              </a:ext>
            </a:extLst>
          </p:cNvPr>
          <p:cNvSpPr txBox="1"/>
          <p:nvPr/>
        </p:nvSpPr>
        <p:spPr>
          <a:xfrm>
            <a:off x="0" y="5515781"/>
            <a:ext cx="4784492" cy="1200329"/>
          </a:xfrm>
          <a:prstGeom prst="rect">
            <a:avLst/>
          </a:prstGeom>
          <a:solidFill>
            <a:schemeClr val="tx1">
              <a:alpha val="70000"/>
            </a:schemeClr>
          </a:solidFill>
        </p:spPr>
        <p:txBody>
          <a:bodyPr wrap="square" rtlCol="0">
            <a:spAutoFit/>
          </a:bodyPr>
          <a:lstStyle/>
          <a:p>
            <a:r>
              <a:rPr lang="en-US" b="1" cap="all" dirty="0" err="1">
                <a:solidFill>
                  <a:schemeClr val="bg1"/>
                </a:solidFill>
                <a:latin typeface="Aktiv Grotesk" panose="020B0504020202020204" pitchFamily="34" charset="0"/>
                <a:ea typeface="Aktiv Grotesk" panose="020B0504020202020204" pitchFamily="34" charset="0"/>
                <a:cs typeface="Aktiv Grotesk" panose="020B0504020202020204" pitchFamily="34" charset="0"/>
              </a:rPr>
              <a:t>TIme</a:t>
            </a:r>
            <a:r>
              <a:rPr lang="en-US" b="1" cap="all"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 on Task = Time Making Music</a:t>
            </a:r>
          </a:p>
          <a:p>
            <a:endPar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Less Searching. More Playing.</a:t>
            </a:r>
            <a:endPar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endPar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5" name="TextBox 4">
            <a:extLst>
              <a:ext uri="{FF2B5EF4-FFF2-40B4-BE49-F238E27FC236}">
                <a16:creationId xmlns:a16="http://schemas.microsoft.com/office/drawing/2014/main" id="{3C7C171A-3D13-9995-7AA0-AFDBF809E989}"/>
              </a:ext>
            </a:extLst>
          </p:cNvPr>
          <p:cNvSpPr txBox="1"/>
          <p:nvPr/>
        </p:nvSpPr>
        <p:spPr>
          <a:xfrm>
            <a:off x="0" y="141890"/>
            <a:ext cx="6684579" cy="738664"/>
          </a:xfrm>
          <a:prstGeom prst="rect">
            <a:avLst/>
          </a:prstGeom>
          <a:noFill/>
        </p:spPr>
        <p:txBody>
          <a:bodyPr wrap="square" rtlCol="0">
            <a:spAutoFit/>
          </a:bodyPr>
          <a:lstStyle/>
          <a:p>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Student Performance,  Focus + Classroom Management</a:t>
            </a:r>
          </a:p>
          <a:p>
            <a:endParaRPr lang="en-US" dirty="0"/>
          </a:p>
        </p:txBody>
      </p:sp>
    </p:spTree>
    <p:extLst>
      <p:ext uri="{BB962C8B-B14F-4D97-AF65-F5344CB8AC3E}">
        <p14:creationId xmlns:p14="http://schemas.microsoft.com/office/powerpoint/2010/main" val="584171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99A10A-E5DA-234C-CBC9-84476AF56F2B}"/>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B2018BDF-2097-A1D1-4545-A865ED906245}"/>
              </a:ext>
            </a:extLst>
          </p:cNvPr>
          <p:cNvSpPr/>
          <p:nvPr/>
        </p:nvSpPr>
        <p:spPr>
          <a:xfrm>
            <a:off x="0" y="-141890"/>
            <a:ext cx="12192000" cy="6858000"/>
          </a:xfrm>
          <a:prstGeom prst="rect">
            <a:avLst/>
          </a:prstGeom>
          <a:solidFill>
            <a:schemeClr val="accent3">
              <a:alpha val="5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51DBA6-C171-D018-CDFA-6127022AD4F3}"/>
              </a:ext>
            </a:extLst>
          </p:cNvPr>
          <p:cNvSpPr txBox="1"/>
          <p:nvPr/>
        </p:nvSpPr>
        <p:spPr>
          <a:xfrm>
            <a:off x="2406869" y="2431266"/>
            <a:ext cx="7378262" cy="1711687"/>
          </a:xfrm>
          <a:prstGeom prst="rect">
            <a:avLst/>
          </a:prstGeom>
          <a:noFill/>
        </p:spPr>
        <p:txBody>
          <a:bodyPr wrap="square" rtlCol="0">
            <a:spAutoFit/>
          </a:bodyPr>
          <a:lstStyle/>
          <a:p>
            <a:pPr>
              <a:lnSpc>
                <a:spcPct val="150000"/>
              </a:lnSpc>
            </a:pPr>
            <a: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a:t>
            </a:r>
            <a:r>
              <a:rPr lang="en-US" i="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Students understand that professional performance happens in spaces that are clean and organized, and that it is their responsibility to maintain this space.”</a:t>
            </a:r>
            <a:b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br>
            <a: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 </a:t>
            </a:r>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Eugene Butler, Director of Bands at Smiths Station High School</a:t>
            </a:r>
            <a:endPar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4" name="TextBox 3">
            <a:extLst>
              <a:ext uri="{FF2B5EF4-FFF2-40B4-BE49-F238E27FC236}">
                <a16:creationId xmlns:a16="http://schemas.microsoft.com/office/drawing/2014/main" id="{A67885BB-9C6B-8A72-F061-BD2929C2EC18}"/>
              </a:ext>
            </a:extLst>
          </p:cNvPr>
          <p:cNvSpPr txBox="1"/>
          <p:nvPr/>
        </p:nvSpPr>
        <p:spPr>
          <a:xfrm>
            <a:off x="0" y="141890"/>
            <a:ext cx="6684579" cy="738664"/>
          </a:xfrm>
          <a:prstGeom prst="rect">
            <a:avLst/>
          </a:prstGeom>
          <a:noFill/>
        </p:spPr>
        <p:txBody>
          <a:bodyPr wrap="square" rtlCol="0">
            <a:spAutoFit/>
          </a:bodyPr>
          <a:lstStyle/>
          <a:p>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Student Performance,  Focus + Classroom Management</a:t>
            </a:r>
          </a:p>
          <a:p>
            <a:endParaRPr lang="en-US" dirty="0">
              <a:solidFill>
                <a:schemeClr val="bg1"/>
              </a:solidFill>
            </a:endParaRPr>
          </a:p>
        </p:txBody>
      </p:sp>
    </p:spTree>
    <p:extLst>
      <p:ext uri="{BB962C8B-B14F-4D97-AF65-F5344CB8AC3E}">
        <p14:creationId xmlns:p14="http://schemas.microsoft.com/office/powerpoint/2010/main" val="2856025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ACE3FFE-760D-BA12-F6C2-73F38CE2C75C}"/>
              </a:ext>
            </a:extLst>
          </p:cNvPr>
          <p:cNvSpPr/>
          <p:nvPr/>
        </p:nvSpPr>
        <p:spPr>
          <a:xfrm>
            <a:off x="250934" y="1182414"/>
            <a:ext cx="3736427" cy="2995448"/>
          </a:xfrm>
          <a:prstGeom prst="roundRect">
            <a:avLst/>
          </a:prstGeom>
          <a:blipFill dpi="0" rotWithShape="1">
            <a:blip r:embed="rId3"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5E728D0-62B9-308B-04D8-FFACC963B05A}"/>
              </a:ext>
            </a:extLst>
          </p:cNvPr>
          <p:cNvSpPr/>
          <p:nvPr/>
        </p:nvSpPr>
        <p:spPr>
          <a:xfrm>
            <a:off x="4198226" y="1182414"/>
            <a:ext cx="3736427" cy="2995448"/>
          </a:xfrm>
          <a:prstGeom prst="roundRect">
            <a:avLst/>
          </a:prstGeom>
          <a:blipFill dpi="0" rotWithShape="1">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8A13706-1AB8-040A-C54B-193E13BAD60E}"/>
              </a:ext>
            </a:extLst>
          </p:cNvPr>
          <p:cNvSpPr/>
          <p:nvPr/>
        </p:nvSpPr>
        <p:spPr>
          <a:xfrm>
            <a:off x="8145518" y="1182414"/>
            <a:ext cx="3736427" cy="2995448"/>
          </a:xfrm>
          <a:prstGeom prst="roundRect">
            <a:avLst/>
          </a:prstGeom>
          <a:blipFill dpi="0" rotWithShape="1">
            <a:blip r:embed="rId5"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383048-0F1F-6279-9A60-A70B4820C28D}"/>
              </a:ext>
            </a:extLst>
          </p:cNvPr>
          <p:cNvSpPr txBox="1"/>
          <p:nvPr/>
        </p:nvSpPr>
        <p:spPr>
          <a:xfrm>
            <a:off x="511064" y="4398521"/>
            <a:ext cx="3216166" cy="646331"/>
          </a:xfrm>
          <a:prstGeom prst="rect">
            <a:avLst/>
          </a:prstGeom>
          <a:noFill/>
        </p:spPr>
        <p:txBody>
          <a:bodyPr wrap="square" rtlCol="0">
            <a:spAutoFit/>
          </a:bodyPr>
          <a:lstStyle/>
          <a:p>
            <a:pPr algn="ctr"/>
            <a:r>
              <a:rPr lang="en-US" dirty="0">
                <a:latin typeface="Aktiv Grotesk" panose="020B0504020202020204" pitchFamily="34" charset="0"/>
                <a:ea typeface="Aktiv Grotesk" panose="020B0504020202020204" pitchFamily="34" charset="0"/>
                <a:cs typeface="Aktiv Grotesk" panose="020B0504020202020204" pitchFamily="34" charset="0"/>
              </a:rPr>
              <a:t>Environment Reinforces Behavior</a:t>
            </a:r>
          </a:p>
        </p:txBody>
      </p:sp>
      <p:sp>
        <p:nvSpPr>
          <p:cNvPr id="8" name="TextBox 7">
            <a:extLst>
              <a:ext uri="{FF2B5EF4-FFF2-40B4-BE49-F238E27FC236}">
                <a16:creationId xmlns:a16="http://schemas.microsoft.com/office/drawing/2014/main" id="{0D0A32A4-58C6-8D2B-DD12-161B9D9862E7}"/>
              </a:ext>
            </a:extLst>
          </p:cNvPr>
          <p:cNvSpPr txBox="1"/>
          <p:nvPr/>
        </p:nvSpPr>
        <p:spPr>
          <a:xfrm>
            <a:off x="4458356" y="4398578"/>
            <a:ext cx="3216166" cy="646331"/>
          </a:xfrm>
          <a:prstGeom prst="rect">
            <a:avLst/>
          </a:prstGeom>
          <a:noFill/>
        </p:spPr>
        <p:txBody>
          <a:bodyPr wrap="square" rtlCol="0">
            <a:spAutoFit/>
          </a:bodyPr>
          <a:lstStyle/>
          <a:p>
            <a:pPr algn="ctr"/>
            <a:r>
              <a:rPr lang="en-US" dirty="0">
                <a:latin typeface="Aktiv Grotesk" panose="020B0504020202020204" pitchFamily="34" charset="0"/>
                <a:ea typeface="Aktiv Grotesk" panose="020B0504020202020204" pitchFamily="34" charset="0"/>
                <a:cs typeface="Aktiv Grotesk" panose="020B0504020202020204" pitchFamily="34" charset="0"/>
              </a:rPr>
              <a:t>Structure Supports Creativity</a:t>
            </a:r>
          </a:p>
        </p:txBody>
      </p:sp>
      <p:sp>
        <p:nvSpPr>
          <p:cNvPr id="9" name="TextBox 8">
            <a:extLst>
              <a:ext uri="{FF2B5EF4-FFF2-40B4-BE49-F238E27FC236}">
                <a16:creationId xmlns:a16="http://schemas.microsoft.com/office/drawing/2014/main" id="{CF0C63F1-E5D9-0582-16C5-BEBE0BBD243C}"/>
              </a:ext>
            </a:extLst>
          </p:cNvPr>
          <p:cNvSpPr txBox="1"/>
          <p:nvPr/>
        </p:nvSpPr>
        <p:spPr>
          <a:xfrm>
            <a:off x="8405648" y="4398521"/>
            <a:ext cx="3216166" cy="646331"/>
          </a:xfrm>
          <a:prstGeom prst="rect">
            <a:avLst/>
          </a:prstGeom>
          <a:noFill/>
        </p:spPr>
        <p:txBody>
          <a:bodyPr wrap="square" rtlCol="0">
            <a:spAutoFit/>
          </a:bodyPr>
          <a:lstStyle/>
          <a:p>
            <a:pPr algn="ctr"/>
            <a:r>
              <a:rPr lang="en-US" dirty="0">
                <a:latin typeface="Aktiv Grotesk" panose="020B0504020202020204" pitchFamily="34" charset="0"/>
                <a:ea typeface="Aktiv Grotesk" panose="020B0504020202020204" pitchFamily="34" charset="0"/>
                <a:cs typeface="Aktiv Grotesk" panose="020B0504020202020204" pitchFamily="34" charset="0"/>
              </a:rPr>
              <a:t>Storage is Part of A Learning System</a:t>
            </a:r>
          </a:p>
        </p:txBody>
      </p:sp>
      <p:sp>
        <p:nvSpPr>
          <p:cNvPr id="10" name="TextBox 9">
            <a:extLst>
              <a:ext uri="{FF2B5EF4-FFF2-40B4-BE49-F238E27FC236}">
                <a16:creationId xmlns:a16="http://schemas.microsoft.com/office/drawing/2014/main" id="{CBCD505B-AAA1-68B9-D90F-603707DED7CC}"/>
              </a:ext>
            </a:extLst>
          </p:cNvPr>
          <p:cNvSpPr txBox="1"/>
          <p:nvPr/>
        </p:nvSpPr>
        <p:spPr>
          <a:xfrm>
            <a:off x="0" y="141890"/>
            <a:ext cx="6684579" cy="738664"/>
          </a:xfrm>
          <a:prstGeom prst="rect">
            <a:avLst/>
          </a:prstGeom>
          <a:noFill/>
        </p:spPr>
        <p:txBody>
          <a:bodyPr wrap="square" rtlCol="0">
            <a:spAutoFit/>
          </a:bodyPr>
          <a:lstStyle/>
          <a:p>
            <a:r>
              <a:rPr lang="en-US" sz="2400" dirty="0">
                <a:latin typeface="Barlow Condensed Medium" panose="00000606000000000000" pitchFamily="2" charset="0"/>
                <a:ea typeface="Aktiv Grotesk" panose="020B0504020202020204" pitchFamily="34" charset="0"/>
                <a:cs typeface="Aktiv Grotesk" panose="020B0504020202020204" pitchFamily="34" charset="0"/>
              </a:rPr>
              <a:t>Student Performance,  Focus + Classroom Management</a:t>
            </a:r>
          </a:p>
          <a:p>
            <a:endParaRPr lang="en-US" dirty="0"/>
          </a:p>
        </p:txBody>
      </p:sp>
    </p:spTree>
    <p:extLst>
      <p:ext uri="{BB962C8B-B14F-4D97-AF65-F5344CB8AC3E}">
        <p14:creationId xmlns:p14="http://schemas.microsoft.com/office/powerpoint/2010/main" val="2099111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05C40"/>
        </a:solidFill>
        <a:effectLst/>
      </p:bgPr>
    </p:bg>
    <p:spTree>
      <p:nvGrpSpPr>
        <p:cNvPr id="1" name="">
          <a:extLst>
            <a:ext uri="{FF2B5EF4-FFF2-40B4-BE49-F238E27FC236}">
              <a16:creationId xmlns:a16="http://schemas.microsoft.com/office/drawing/2014/main" id="{8507353A-37E0-94EA-D8DB-0A1E1CAC2E2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1B2F0F9-8485-8251-5728-4B9786109624}"/>
              </a:ext>
            </a:extLst>
          </p:cNvPr>
          <p:cNvSpPr txBox="1"/>
          <p:nvPr/>
        </p:nvSpPr>
        <p:spPr>
          <a:xfrm>
            <a:off x="385245" y="2959063"/>
            <a:ext cx="6188976" cy="939873"/>
          </a:xfrm>
          <a:prstGeom prst="rect">
            <a:avLst/>
          </a:prstGeom>
          <a:noFill/>
        </p:spPr>
        <p:txBody>
          <a:bodyPr wrap="square" rtlCol="0">
            <a:spAutoFit/>
          </a:bodyPr>
          <a:lstStyle/>
          <a:p>
            <a:pPr>
              <a:lnSpc>
                <a:spcPct val="200000"/>
              </a:lnSpc>
            </a:pPr>
            <a:r>
              <a:rPr lang="en-US" sz="3200" dirty="0">
                <a:solidFill>
                  <a:schemeClr val="bg1"/>
                </a:solidFill>
                <a:latin typeface="Barlow Condensed SemiBold" panose="00000706000000000000" pitchFamily="2" charset="0"/>
                <a:ea typeface="Aktiv Grotesk" panose="020B0504020202020204" pitchFamily="34" charset="0"/>
                <a:cs typeface="Aktiv Grotesk" panose="020B0504020202020204" pitchFamily="34" charset="0"/>
              </a:rPr>
              <a:t>Safety + Ergonomic Implications</a:t>
            </a:r>
          </a:p>
        </p:txBody>
      </p:sp>
      <p:sp>
        <p:nvSpPr>
          <p:cNvPr id="4" name="Hexagon 3">
            <a:extLst>
              <a:ext uri="{FF2B5EF4-FFF2-40B4-BE49-F238E27FC236}">
                <a16:creationId xmlns:a16="http://schemas.microsoft.com/office/drawing/2014/main" id="{FDF3BC6D-4BD7-90C9-EBEC-572CBAEF3D62}"/>
              </a:ext>
            </a:extLst>
          </p:cNvPr>
          <p:cNvSpPr/>
          <p:nvPr/>
        </p:nvSpPr>
        <p:spPr>
          <a:xfrm>
            <a:off x="8147349" y="1924050"/>
            <a:ext cx="5647668" cy="4933950"/>
          </a:xfrm>
          <a:prstGeom prst="hexagon">
            <a:avLst/>
          </a:prstGeom>
          <a:blipFill dpi="0" rotWithShape="1">
            <a:blip r:embed="rId3">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1391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1E0292-A2D8-0FB6-CCC2-198EDD1F373D}"/>
              </a:ext>
            </a:extLst>
          </p:cNvPr>
          <p:cNvSpPr txBox="1"/>
          <p:nvPr/>
        </p:nvSpPr>
        <p:spPr>
          <a:xfrm>
            <a:off x="425670" y="2858051"/>
            <a:ext cx="5670330" cy="1200329"/>
          </a:xfrm>
          <a:prstGeom prst="rect">
            <a:avLst/>
          </a:prstGeom>
          <a:noFill/>
        </p:spPr>
        <p:txBody>
          <a:bodyPr wrap="square" rtlCol="0">
            <a:spAutoFit/>
          </a:bodyPr>
          <a:lstStyle/>
          <a:p>
            <a:pPr algn="ctr">
              <a:lnSpc>
                <a:spcPct val="150000"/>
              </a:lnSpc>
            </a:pPr>
            <a:r>
              <a:rPr lang="en-US" b="1" dirty="0">
                <a:latin typeface="Aktiv Grotesk" panose="020B0504020202020204" pitchFamily="34" charset="0"/>
                <a:ea typeface="Aktiv Grotesk" panose="020B0504020202020204" pitchFamily="34" charset="0"/>
                <a:cs typeface="Aktiv Grotesk" panose="020B0504020202020204" pitchFamily="34" charset="0"/>
              </a:rPr>
              <a:t>SAFETY IS DESIGNED, NOT ASSUMED</a:t>
            </a:r>
          </a:p>
          <a:p>
            <a:pPr algn="ctr">
              <a:lnSpc>
                <a:spcPct val="150000"/>
              </a:lnSpc>
            </a:pPr>
            <a:r>
              <a:rPr lang="en-US" b="1" dirty="0">
                <a:latin typeface="Aktiv Grotesk" panose="020B0504020202020204" pitchFamily="34" charset="0"/>
                <a:ea typeface="Aktiv Grotesk" panose="020B0504020202020204" pitchFamily="34" charset="0"/>
                <a:cs typeface="Aktiv Grotesk" panose="020B0504020202020204" pitchFamily="34" charset="0"/>
              </a:rPr>
              <a:t>When Storage Fails, Safety Is at Risk</a:t>
            </a:r>
            <a:endParaRPr lang="en-US" dirty="0">
              <a:latin typeface="Aktiv Grotesk" panose="020B0504020202020204" pitchFamily="34" charset="0"/>
              <a:ea typeface="Aktiv Grotesk" panose="020B0504020202020204" pitchFamily="34" charset="0"/>
              <a:cs typeface="Aktiv Grotesk" panose="020B0504020202020204" pitchFamily="34" charset="0"/>
            </a:endParaRPr>
          </a:p>
          <a:p>
            <a:endParaRPr lang="en-US" dirty="0"/>
          </a:p>
        </p:txBody>
      </p:sp>
      <p:sp>
        <p:nvSpPr>
          <p:cNvPr id="3" name="TextBox 2">
            <a:extLst>
              <a:ext uri="{FF2B5EF4-FFF2-40B4-BE49-F238E27FC236}">
                <a16:creationId xmlns:a16="http://schemas.microsoft.com/office/drawing/2014/main" id="{56A90E91-5115-F81E-3D22-C694CBEF60B9}"/>
              </a:ext>
            </a:extLst>
          </p:cNvPr>
          <p:cNvSpPr txBox="1"/>
          <p:nvPr/>
        </p:nvSpPr>
        <p:spPr>
          <a:xfrm>
            <a:off x="0" y="141890"/>
            <a:ext cx="6684579" cy="738664"/>
          </a:xfrm>
          <a:prstGeom prst="rect">
            <a:avLst/>
          </a:prstGeom>
          <a:noFill/>
        </p:spPr>
        <p:txBody>
          <a:bodyPr wrap="square" rtlCol="0">
            <a:spAutoFit/>
          </a:bodyPr>
          <a:lstStyle/>
          <a:p>
            <a:pPr>
              <a:tabLst>
                <a:tab pos="236538" algn="l"/>
              </a:tabLst>
            </a:pPr>
            <a:r>
              <a:rPr lang="en-US" sz="2400" dirty="0">
                <a:latin typeface="Barlow Condensed Medium" panose="00000606000000000000" pitchFamily="2" charset="0"/>
                <a:ea typeface="Aktiv Grotesk" panose="020B0504020202020204" pitchFamily="34" charset="0"/>
                <a:cs typeface="Aktiv Grotesk" panose="020B0504020202020204" pitchFamily="34" charset="0"/>
              </a:rPr>
              <a:t>Safety + Ergonomic Implications</a:t>
            </a:r>
          </a:p>
          <a:p>
            <a:endParaRPr lang="en-US" dirty="0"/>
          </a:p>
        </p:txBody>
      </p:sp>
      <p:pic>
        <p:nvPicPr>
          <p:cNvPr id="5" name="Picture 4">
            <a:extLst>
              <a:ext uri="{FF2B5EF4-FFF2-40B4-BE49-F238E27FC236}">
                <a16:creationId xmlns:a16="http://schemas.microsoft.com/office/drawing/2014/main" id="{7659CB3A-3B42-AFC4-0A1F-359EEAC901A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96001" y="29216"/>
            <a:ext cx="6232634" cy="6858000"/>
          </a:xfrm>
          <a:prstGeom prst="rect">
            <a:avLst/>
          </a:prstGeom>
        </p:spPr>
      </p:pic>
    </p:spTree>
    <p:extLst>
      <p:ext uri="{BB962C8B-B14F-4D97-AF65-F5344CB8AC3E}">
        <p14:creationId xmlns:p14="http://schemas.microsoft.com/office/powerpoint/2010/main" val="3587406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99EBD7-9988-0B8F-085B-FC9739B1088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6099392" cy="6858000"/>
          </a:xfrm>
          <a:prstGeom prst="rect">
            <a:avLst/>
          </a:prstGeom>
        </p:spPr>
      </p:pic>
      <p:sp>
        <p:nvSpPr>
          <p:cNvPr id="2" name="TextBox 1">
            <a:extLst>
              <a:ext uri="{FF2B5EF4-FFF2-40B4-BE49-F238E27FC236}">
                <a16:creationId xmlns:a16="http://schemas.microsoft.com/office/drawing/2014/main" id="{39208A79-0D67-E4B4-A1B6-E49DACA2C56D}"/>
              </a:ext>
            </a:extLst>
          </p:cNvPr>
          <p:cNvSpPr txBox="1"/>
          <p:nvPr/>
        </p:nvSpPr>
        <p:spPr>
          <a:xfrm>
            <a:off x="6536184" y="2646793"/>
            <a:ext cx="5864772" cy="2585323"/>
          </a:xfrm>
          <a:prstGeom prst="rect">
            <a:avLst/>
          </a:prstGeom>
          <a:noFill/>
        </p:spPr>
        <p:txBody>
          <a:bodyPr wrap="square" rtlCol="0">
            <a:spAutoFit/>
          </a:bodyPr>
          <a:lstStyle/>
          <a:p>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WEIGHT, BALANCE + INSTRUMENT CONTROL</a:t>
            </a:r>
          </a:p>
          <a:p>
            <a:endPar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a:lnSpc>
                <a:spcPct val="150000"/>
              </a:lnSpc>
            </a:pPr>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Managing Heavy, Awkward Equipment</a:t>
            </a:r>
            <a:endPar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lnSpc>
                <a:spcPct val="150000"/>
              </a:lnSpc>
              <a:buFont typeface="Arial" panose="020B0604020202020204" pitchFamily="34" charset="0"/>
              <a:buChar char="•"/>
            </a:pPr>
            <a: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Large instruments shift balance and posture</a:t>
            </a:r>
          </a:p>
          <a:p>
            <a:pPr marL="285750" indent="-285750">
              <a:lnSpc>
                <a:spcPct val="150000"/>
              </a:lnSpc>
              <a:buFont typeface="Arial" panose="020B0604020202020204" pitchFamily="34" charset="0"/>
              <a:buChar char="•"/>
            </a:pPr>
            <a: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Poor storage increases dropping and tipping risk</a:t>
            </a:r>
          </a:p>
          <a:p>
            <a:pPr marL="285750" indent="-285750">
              <a:lnSpc>
                <a:spcPct val="150000"/>
              </a:lnSpc>
              <a:buFont typeface="Arial" panose="020B0604020202020204" pitchFamily="34" charset="0"/>
              <a:buChar char="•"/>
            </a:pPr>
            <a: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Stable systems support safe handling</a:t>
            </a:r>
          </a:p>
          <a:p>
            <a:endParaRPr lang="en-US" dirty="0"/>
          </a:p>
        </p:txBody>
      </p:sp>
      <p:sp>
        <p:nvSpPr>
          <p:cNvPr id="3" name="TextBox 2">
            <a:extLst>
              <a:ext uri="{FF2B5EF4-FFF2-40B4-BE49-F238E27FC236}">
                <a16:creationId xmlns:a16="http://schemas.microsoft.com/office/drawing/2014/main" id="{2B3C52DB-6A87-F15C-03F8-AD54145C097C}"/>
              </a:ext>
            </a:extLst>
          </p:cNvPr>
          <p:cNvSpPr txBox="1"/>
          <p:nvPr/>
        </p:nvSpPr>
        <p:spPr>
          <a:xfrm>
            <a:off x="0" y="141890"/>
            <a:ext cx="6684579" cy="738664"/>
          </a:xfrm>
          <a:prstGeom prst="rect">
            <a:avLst/>
          </a:prstGeom>
          <a:noFill/>
        </p:spPr>
        <p:txBody>
          <a:bodyPr wrap="square" rtlCol="0">
            <a:spAutoFit/>
          </a:bodyPr>
          <a:lstStyle/>
          <a:p>
            <a:pPr>
              <a:tabLst>
                <a:tab pos="236538" algn="l"/>
              </a:tabLst>
            </a:pPr>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Safety + Ergonomic Implications</a:t>
            </a:r>
          </a:p>
          <a:p>
            <a:endParaRPr lang="en-US" dirty="0"/>
          </a:p>
        </p:txBody>
      </p:sp>
    </p:spTree>
    <p:extLst>
      <p:ext uri="{BB962C8B-B14F-4D97-AF65-F5344CB8AC3E}">
        <p14:creationId xmlns:p14="http://schemas.microsoft.com/office/powerpoint/2010/main" val="4099366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05C40"/>
        </a:solidFill>
        <a:effectLst/>
      </p:bgPr>
    </p:bg>
    <p:spTree>
      <p:nvGrpSpPr>
        <p:cNvPr id="1" name="">
          <a:extLst>
            <a:ext uri="{FF2B5EF4-FFF2-40B4-BE49-F238E27FC236}">
              <a16:creationId xmlns:a16="http://schemas.microsoft.com/office/drawing/2014/main" id="{77D8E21E-2AD3-DE47-5DB5-1189C05BF59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A3EB053-109A-D6AB-BEB4-9AF52657809B}"/>
              </a:ext>
            </a:extLst>
          </p:cNvPr>
          <p:cNvSpPr txBox="1"/>
          <p:nvPr/>
        </p:nvSpPr>
        <p:spPr>
          <a:xfrm>
            <a:off x="701431" y="2674947"/>
            <a:ext cx="6188976" cy="1508105"/>
          </a:xfrm>
          <a:prstGeom prst="rect">
            <a:avLst/>
          </a:prstGeom>
          <a:noFill/>
        </p:spPr>
        <p:txBody>
          <a:bodyPr wrap="square" rtlCol="0">
            <a:spAutoFit/>
          </a:bodyPr>
          <a:lstStyle/>
          <a:p>
            <a:r>
              <a:rPr lang="en-US" sz="4600" b="1" dirty="0">
                <a:solidFill>
                  <a:schemeClr val="bg1"/>
                </a:solidFill>
                <a:latin typeface="Barlow Condensed SemiBold" panose="00000706000000000000" pitchFamily="2" charset="0"/>
                <a:cs typeface="Arial Narrow" panose="020B0604020202020204" pitchFamily="34" charset="0"/>
              </a:rPr>
              <a:t>What We’ll </a:t>
            </a:r>
          </a:p>
          <a:p>
            <a:r>
              <a:rPr lang="en-US" sz="4600" b="1" dirty="0">
                <a:solidFill>
                  <a:schemeClr val="bg1"/>
                </a:solidFill>
                <a:latin typeface="Barlow Condensed SemiBold" panose="00000706000000000000" pitchFamily="2" charset="0"/>
                <a:cs typeface="Arial Narrow" panose="020B0604020202020204" pitchFamily="34" charset="0"/>
              </a:rPr>
              <a:t>Learn Together</a:t>
            </a:r>
          </a:p>
        </p:txBody>
      </p:sp>
      <p:sp>
        <p:nvSpPr>
          <p:cNvPr id="5" name="Oval 4">
            <a:extLst>
              <a:ext uri="{FF2B5EF4-FFF2-40B4-BE49-F238E27FC236}">
                <a16:creationId xmlns:a16="http://schemas.microsoft.com/office/drawing/2014/main" id="{ABCD3031-57A1-DD68-EDB6-292079B06E7D}"/>
              </a:ext>
            </a:extLst>
          </p:cNvPr>
          <p:cNvSpPr/>
          <p:nvPr/>
        </p:nvSpPr>
        <p:spPr>
          <a:xfrm>
            <a:off x="6971122" y="1263721"/>
            <a:ext cx="5457622" cy="4985657"/>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A01B44B-44AD-5469-8F5C-18D49217FEA5}"/>
              </a:ext>
            </a:extLst>
          </p:cNvPr>
          <p:cNvSpPr/>
          <p:nvPr/>
        </p:nvSpPr>
        <p:spPr>
          <a:xfrm>
            <a:off x="3229310" y="4550990"/>
            <a:ext cx="2973984" cy="2572798"/>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0BEFD18-F4EA-0CD6-D4FA-6DFF8D4E18A4}"/>
              </a:ext>
            </a:extLst>
          </p:cNvPr>
          <p:cNvSpPr/>
          <p:nvPr/>
        </p:nvSpPr>
        <p:spPr>
          <a:xfrm>
            <a:off x="4045670" y="-317500"/>
            <a:ext cx="3428937" cy="3162442"/>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9237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652BD-89CE-40F2-2D03-4D8F7E9E0CF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7C5D0E6-5C54-D4AA-CEDE-B0CF4360C175}"/>
              </a:ext>
            </a:extLst>
          </p:cNvPr>
          <p:cNvSpPr txBox="1"/>
          <p:nvPr/>
        </p:nvSpPr>
        <p:spPr>
          <a:xfrm>
            <a:off x="52554" y="3105834"/>
            <a:ext cx="5864772" cy="646331"/>
          </a:xfrm>
          <a:prstGeom prst="rect">
            <a:avLst/>
          </a:prstGeom>
          <a:noFill/>
        </p:spPr>
        <p:txBody>
          <a:bodyPr wrap="square" rtlCol="0">
            <a:spAutoFit/>
          </a:bodyPr>
          <a:lstStyle/>
          <a:p>
            <a:pPr algn="ctr"/>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PROTECTING INSTRUMENTS IS </a:t>
            </a:r>
          </a:p>
          <a:p>
            <a:pPr algn="ctr"/>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PROTECTING STUDENTS</a:t>
            </a:r>
          </a:p>
        </p:txBody>
      </p:sp>
      <p:sp>
        <p:nvSpPr>
          <p:cNvPr id="3" name="TextBox 2">
            <a:extLst>
              <a:ext uri="{FF2B5EF4-FFF2-40B4-BE49-F238E27FC236}">
                <a16:creationId xmlns:a16="http://schemas.microsoft.com/office/drawing/2014/main" id="{776C4B82-8D37-2DB4-E71D-7504036D3517}"/>
              </a:ext>
            </a:extLst>
          </p:cNvPr>
          <p:cNvSpPr txBox="1"/>
          <p:nvPr/>
        </p:nvSpPr>
        <p:spPr>
          <a:xfrm>
            <a:off x="0" y="141890"/>
            <a:ext cx="6684579" cy="738664"/>
          </a:xfrm>
          <a:prstGeom prst="rect">
            <a:avLst/>
          </a:prstGeom>
          <a:noFill/>
        </p:spPr>
        <p:txBody>
          <a:bodyPr wrap="square" rtlCol="0">
            <a:spAutoFit/>
          </a:bodyPr>
          <a:lstStyle/>
          <a:p>
            <a:pPr>
              <a:tabLst>
                <a:tab pos="236538" algn="l"/>
              </a:tabLst>
            </a:pPr>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Safety + Ergonomic Implications</a:t>
            </a:r>
          </a:p>
          <a:p>
            <a:endParaRPr lang="en-US" dirty="0"/>
          </a:p>
        </p:txBody>
      </p:sp>
      <p:pic>
        <p:nvPicPr>
          <p:cNvPr id="6" name="Picture 5">
            <a:extLst>
              <a:ext uri="{FF2B5EF4-FFF2-40B4-BE49-F238E27FC236}">
                <a16:creationId xmlns:a16="http://schemas.microsoft.com/office/drawing/2014/main" id="{F1CE21B5-6E40-E667-7DD6-81B0377D852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74675" y="0"/>
            <a:ext cx="5917325" cy="6858000"/>
          </a:xfrm>
          <a:prstGeom prst="rect">
            <a:avLst/>
          </a:prstGeom>
        </p:spPr>
      </p:pic>
    </p:spTree>
    <p:extLst>
      <p:ext uri="{BB962C8B-B14F-4D97-AF65-F5344CB8AC3E}">
        <p14:creationId xmlns:p14="http://schemas.microsoft.com/office/powerpoint/2010/main" val="3397306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4BA5E-0861-85C2-8437-84E22DBCC1D7}"/>
              </a:ext>
            </a:extLst>
          </p:cNvPr>
          <p:cNvPicPr>
            <a:picLocks noChangeAspect="1"/>
          </p:cNvPicPr>
          <p:nvPr/>
        </p:nvPicPr>
        <p:blipFill>
          <a:blip r:embed="rId3" cstate="screen">
            <a:alphaModFix amt="36000"/>
            <a:extLst>
              <a:ext uri="{28A0092B-C50C-407E-A947-70E740481C1C}">
                <a14:useLocalDpi xmlns:a14="http://schemas.microsoft.com/office/drawing/2010/main"/>
              </a:ext>
            </a:extLst>
          </a:blip>
          <a:srcRect/>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D37EE69D-061C-D098-FBFE-477D935DA2F1}"/>
              </a:ext>
            </a:extLst>
          </p:cNvPr>
          <p:cNvSpPr txBox="1"/>
          <p:nvPr/>
        </p:nvSpPr>
        <p:spPr>
          <a:xfrm>
            <a:off x="6993149" y="2067088"/>
            <a:ext cx="5341311" cy="2723823"/>
          </a:xfrm>
          <a:prstGeom prst="rect">
            <a:avLst/>
          </a:prstGeom>
          <a:noFill/>
        </p:spPr>
        <p:txBody>
          <a:bodyPr wrap="square" rtlCol="0">
            <a:spAutoFit/>
          </a:bodyPr>
          <a:lstStyle/>
          <a:p>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ADA + INCLUSIVE ACCESS IN MUSIC SPACES </a:t>
            </a:r>
          </a:p>
          <a:p>
            <a:pPr>
              <a:lnSpc>
                <a:spcPct val="150000"/>
              </a:lnSpc>
            </a:pPr>
            <a:endPar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a:lnSpc>
                <a:spcPct val="150000"/>
              </a:lnSpc>
            </a:pPr>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Accessibility Is a Design Responsibility</a:t>
            </a:r>
            <a:endPar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lnSpc>
                <a:spcPct val="150000"/>
              </a:lnSpc>
              <a:buFont typeface="Arial" panose="020B0604020202020204" pitchFamily="34" charset="0"/>
              <a:buChar char="•"/>
            </a:pPr>
            <a: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Storage must be reachable for all students</a:t>
            </a:r>
          </a:p>
          <a:p>
            <a:pPr marL="285750" indent="-285750">
              <a:lnSpc>
                <a:spcPct val="150000"/>
              </a:lnSpc>
              <a:buFont typeface="Arial" panose="020B0604020202020204" pitchFamily="34" charset="0"/>
              <a:buChar char="•"/>
            </a:pPr>
            <a: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Clear pathways support mobility and safety</a:t>
            </a:r>
          </a:p>
          <a:p>
            <a:pPr marL="285750" indent="-285750">
              <a:lnSpc>
                <a:spcPct val="150000"/>
              </a:lnSpc>
              <a:buFont typeface="Arial" panose="020B0604020202020204" pitchFamily="34" charset="0"/>
              <a:buChar char="•"/>
            </a:pPr>
            <a: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Inclusive design benefits the entire program</a:t>
            </a:r>
          </a:p>
          <a:p>
            <a:endParaRPr lang="en-US" dirty="0"/>
          </a:p>
        </p:txBody>
      </p:sp>
      <p:sp>
        <p:nvSpPr>
          <p:cNvPr id="3" name="TextBox 2">
            <a:extLst>
              <a:ext uri="{FF2B5EF4-FFF2-40B4-BE49-F238E27FC236}">
                <a16:creationId xmlns:a16="http://schemas.microsoft.com/office/drawing/2014/main" id="{C693614D-53D7-4209-ED56-0DC38774DBD8}"/>
              </a:ext>
            </a:extLst>
          </p:cNvPr>
          <p:cNvSpPr txBox="1"/>
          <p:nvPr/>
        </p:nvSpPr>
        <p:spPr>
          <a:xfrm>
            <a:off x="0" y="141890"/>
            <a:ext cx="6684579" cy="738664"/>
          </a:xfrm>
          <a:prstGeom prst="rect">
            <a:avLst/>
          </a:prstGeom>
          <a:noFill/>
        </p:spPr>
        <p:txBody>
          <a:bodyPr wrap="square" rtlCol="0">
            <a:spAutoFit/>
          </a:bodyPr>
          <a:lstStyle/>
          <a:p>
            <a:pPr>
              <a:tabLst>
                <a:tab pos="236538" algn="l"/>
              </a:tabLst>
            </a:pPr>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Safety + Ergonomic Implications</a:t>
            </a:r>
          </a:p>
          <a:p>
            <a:endParaRPr lang="en-US" dirty="0"/>
          </a:p>
        </p:txBody>
      </p:sp>
    </p:spTree>
    <p:extLst>
      <p:ext uri="{BB962C8B-B14F-4D97-AF65-F5344CB8AC3E}">
        <p14:creationId xmlns:p14="http://schemas.microsoft.com/office/powerpoint/2010/main" val="2452225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74DF24-0D8B-62A9-D435-223DB3A3960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AEC00EC-C789-C462-8D91-E0952EBDFBD8}"/>
              </a:ext>
            </a:extLst>
          </p:cNvPr>
          <p:cNvSpPr txBox="1"/>
          <p:nvPr/>
        </p:nvSpPr>
        <p:spPr>
          <a:xfrm>
            <a:off x="0" y="3205408"/>
            <a:ext cx="5309208" cy="1713739"/>
          </a:xfrm>
          <a:prstGeom prst="rect">
            <a:avLst/>
          </a:prstGeom>
          <a:solidFill>
            <a:schemeClr val="tx1">
              <a:alpha val="68000"/>
            </a:schemeClr>
          </a:solidFill>
        </p:spPr>
        <p:txBody>
          <a:bodyPr wrap="square" rtlCol="0">
            <a:spAutoFit/>
          </a:bodyPr>
          <a:lstStyle/>
          <a:p>
            <a:pPr>
              <a:lnSpc>
                <a:spcPct val="150000"/>
              </a:lnSpc>
            </a:pPr>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LONG-TERM RISK + PROGRAM PROTECTION</a:t>
            </a:r>
          </a:p>
          <a:p>
            <a:pPr>
              <a:lnSpc>
                <a:spcPct val="150000"/>
              </a:lnSpc>
            </a:pPr>
            <a:endPar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a:lnSpc>
                <a:spcPct val="150000"/>
              </a:lnSpc>
            </a:pPr>
            <a:r>
              <a:rPr lang="en-US" i="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When storage supports safety, it doesn’t just prevent injuries — it protects the program itself.</a:t>
            </a:r>
          </a:p>
        </p:txBody>
      </p:sp>
      <p:sp>
        <p:nvSpPr>
          <p:cNvPr id="3" name="TextBox 2">
            <a:extLst>
              <a:ext uri="{FF2B5EF4-FFF2-40B4-BE49-F238E27FC236}">
                <a16:creationId xmlns:a16="http://schemas.microsoft.com/office/drawing/2014/main" id="{55309685-CB10-B564-0552-5E59ABEF0CF5}"/>
              </a:ext>
            </a:extLst>
          </p:cNvPr>
          <p:cNvSpPr txBox="1"/>
          <p:nvPr/>
        </p:nvSpPr>
        <p:spPr>
          <a:xfrm>
            <a:off x="0" y="141890"/>
            <a:ext cx="6684579" cy="738664"/>
          </a:xfrm>
          <a:prstGeom prst="rect">
            <a:avLst/>
          </a:prstGeom>
          <a:noFill/>
        </p:spPr>
        <p:txBody>
          <a:bodyPr wrap="square" rtlCol="0">
            <a:spAutoFit/>
          </a:bodyPr>
          <a:lstStyle/>
          <a:p>
            <a:pPr>
              <a:tabLst>
                <a:tab pos="236538" algn="l"/>
              </a:tabLst>
            </a:pPr>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Safety + Ergonomic Implications</a:t>
            </a:r>
          </a:p>
          <a:p>
            <a:endParaRPr lang="en-US" dirty="0"/>
          </a:p>
        </p:txBody>
      </p:sp>
    </p:spTree>
    <p:extLst>
      <p:ext uri="{BB962C8B-B14F-4D97-AF65-F5344CB8AC3E}">
        <p14:creationId xmlns:p14="http://schemas.microsoft.com/office/powerpoint/2010/main" val="1363961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D2B0F1-9347-8166-3015-8262E3E68B9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574459" y="33589"/>
            <a:ext cx="5617542" cy="6824411"/>
          </a:xfrm>
          <a:prstGeom prst="rect">
            <a:avLst/>
          </a:prstGeom>
        </p:spPr>
      </p:pic>
      <p:sp>
        <p:nvSpPr>
          <p:cNvPr id="2" name="TextBox 1">
            <a:extLst>
              <a:ext uri="{FF2B5EF4-FFF2-40B4-BE49-F238E27FC236}">
                <a16:creationId xmlns:a16="http://schemas.microsoft.com/office/drawing/2014/main" id="{7A467CCB-AAB7-E592-E054-E6454CC335B7}"/>
              </a:ext>
            </a:extLst>
          </p:cNvPr>
          <p:cNvSpPr txBox="1"/>
          <p:nvPr/>
        </p:nvSpPr>
        <p:spPr>
          <a:xfrm>
            <a:off x="709687" y="3122628"/>
            <a:ext cx="4907855" cy="646331"/>
          </a:xfrm>
          <a:prstGeom prst="rect">
            <a:avLst/>
          </a:prstGeom>
          <a:noFill/>
        </p:spPr>
        <p:txBody>
          <a:bodyPr wrap="square" rtlCol="0">
            <a:spAutoFit/>
          </a:bodyPr>
          <a:lstStyle/>
          <a:p>
            <a:pPr algn="ctr"/>
            <a:r>
              <a:rPr lang="en-US" b="1" cap="all"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Disorganization is often a system failure, not a behavior issue.</a:t>
            </a:r>
          </a:p>
        </p:txBody>
      </p:sp>
      <p:sp>
        <p:nvSpPr>
          <p:cNvPr id="3" name="TextBox 2">
            <a:extLst>
              <a:ext uri="{FF2B5EF4-FFF2-40B4-BE49-F238E27FC236}">
                <a16:creationId xmlns:a16="http://schemas.microsoft.com/office/drawing/2014/main" id="{8E94AB38-1AB0-21B8-54CF-94AA5D45013D}"/>
              </a:ext>
            </a:extLst>
          </p:cNvPr>
          <p:cNvSpPr txBox="1"/>
          <p:nvPr/>
        </p:nvSpPr>
        <p:spPr>
          <a:xfrm>
            <a:off x="0" y="141890"/>
            <a:ext cx="6684579" cy="738664"/>
          </a:xfrm>
          <a:prstGeom prst="rect">
            <a:avLst/>
          </a:prstGeom>
          <a:noFill/>
        </p:spPr>
        <p:txBody>
          <a:bodyPr wrap="square" rtlCol="0">
            <a:spAutoFit/>
          </a:bodyPr>
          <a:lstStyle/>
          <a:p>
            <a:pPr>
              <a:tabLst>
                <a:tab pos="236538" algn="l"/>
              </a:tabLst>
            </a:pPr>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Financial + Operational Impact </a:t>
            </a:r>
          </a:p>
          <a:p>
            <a:endParaRPr lang="en-US" dirty="0"/>
          </a:p>
        </p:txBody>
      </p:sp>
    </p:spTree>
    <p:extLst>
      <p:ext uri="{BB962C8B-B14F-4D97-AF65-F5344CB8AC3E}">
        <p14:creationId xmlns:p14="http://schemas.microsoft.com/office/powerpoint/2010/main" val="2383357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8D4812-FF60-D840-DCAE-2DC61EC80DBB}"/>
              </a:ext>
            </a:extLst>
          </p:cNvPr>
          <p:cNvPicPr>
            <a:picLocks noChangeAspect="1"/>
          </p:cNvPicPr>
          <p:nvPr/>
        </p:nvPicPr>
        <p:blipFill>
          <a:blip r:embed="rId3" cstate="screen">
            <a:alphaModFix amt="31000"/>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B2F9E29-AB93-6429-6C85-0DD02B3FC88E}"/>
              </a:ext>
            </a:extLst>
          </p:cNvPr>
          <p:cNvSpPr txBox="1"/>
          <p:nvPr/>
        </p:nvSpPr>
        <p:spPr>
          <a:xfrm>
            <a:off x="6327228" y="2186167"/>
            <a:ext cx="5864772" cy="2723823"/>
          </a:xfrm>
          <a:prstGeom prst="rect">
            <a:avLst/>
          </a:prstGeom>
          <a:noFill/>
        </p:spPr>
        <p:txBody>
          <a:bodyPr wrap="square" rtlCol="0">
            <a:spAutoFit/>
          </a:bodyPr>
          <a:lstStyle/>
          <a:p>
            <a:r>
              <a:rPr lang="en-US" b="1" dirty="0">
                <a:latin typeface="Aktiv Grotesk" panose="020B0504020202020204" pitchFamily="34" charset="0"/>
                <a:ea typeface="Aktiv Grotesk" panose="020B0504020202020204" pitchFamily="34" charset="0"/>
                <a:cs typeface="Aktiv Grotesk" panose="020B0504020202020204" pitchFamily="34" charset="0"/>
              </a:rPr>
              <a:t>MAINTENANCE AS A LONG-TERM COST DRIVER</a:t>
            </a:r>
          </a:p>
          <a:p>
            <a:pPr>
              <a:lnSpc>
                <a:spcPct val="150000"/>
              </a:lnSpc>
            </a:pPr>
            <a:endParaRPr lang="en-US" b="1" dirty="0">
              <a:latin typeface="Aktiv Grotesk" panose="020B0504020202020204" pitchFamily="34" charset="0"/>
              <a:ea typeface="Aktiv Grotesk" panose="020B0504020202020204" pitchFamily="34" charset="0"/>
              <a:cs typeface="Aktiv Grotesk" panose="020B0504020202020204" pitchFamily="34" charset="0"/>
            </a:endParaRPr>
          </a:p>
          <a:p>
            <a:pPr>
              <a:lnSpc>
                <a:spcPct val="150000"/>
              </a:lnSpc>
            </a:pPr>
            <a:r>
              <a:rPr lang="en-US" b="1" dirty="0"/>
              <a:t>Maintenance Is the Real Operational Expense</a:t>
            </a:r>
            <a:endParaRPr lang="en-US" dirty="0"/>
          </a:p>
          <a:p>
            <a:pPr marL="285750" indent="-285750">
              <a:lnSpc>
                <a:spcPct val="150000"/>
              </a:lnSpc>
              <a:buFont typeface="Arial" panose="020B0604020202020204" pitchFamily="34" charset="0"/>
              <a:buChar char="•"/>
            </a:pPr>
            <a:r>
              <a:rPr lang="en-US" dirty="0"/>
              <a:t>Frequent repairs strain facilities teams</a:t>
            </a:r>
          </a:p>
          <a:p>
            <a:pPr marL="285750" indent="-285750">
              <a:lnSpc>
                <a:spcPct val="150000"/>
              </a:lnSpc>
              <a:buFont typeface="Arial" panose="020B0604020202020204" pitchFamily="34" charset="0"/>
              <a:buChar char="•"/>
            </a:pPr>
            <a:r>
              <a:rPr lang="en-US" dirty="0"/>
              <a:t>Reactive maintenance replaces planned upkeep</a:t>
            </a:r>
          </a:p>
          <a:p>
            <a:pPr marL="285750" indent="-285750">
              <a:lnSpc>
                <a:spcPct val="150000"/>
              </a:lnSpc>
              <a:buFont typeface="Arial" panose="020B0604020202020204" pitchFamily="34" charset="0"/>
              <a:buChar char="•"/>
            </a:pPr>
            <a:r>
              <a:rPr lang="en-US" dirty="0"/>
              <a:t>Labor costs accumulate quietly over time</a:t>
            </a:r>
          </a:p>
          <a:p>
            <a:endParaRPr lang="en-US" dirty="0"/>
          </a:p>
        </p:txBody>
      </p:sp>
      <p:sp>
        <p:nvSpPr>
          <p:cNvPr id="3" name="TextBox 2">
            <a:extLst>
              <a:ext uri="{FF2B5EF4-FFF2-40B4-BE49-F238E27FC236}">
                <a16:creationId xmlns:a16="http://schemas.microsoft.com/office/drawing/2014/main" id="{3062CC98-AD2E-04FD-6B35-6368ACA054A1}"/>
              </a:ext>
            </a:extLst>
          </p:cNvPr>
          <p:cNvSpPr txBox="1"/>
          <p:nvPr/>
        </p:nvSpPr>
        <p:spPr>
          <a:xfrm>
            <a:off x="0" y="141890"/>
            <a:ext cx="6684579" cy="738664"/>
          </a:xfrm>
          <a:prstGeom prst="rect">
            <a:avLst/>
          </a:prstGeom>
          <a:noFill/>
        </p:spPr>
        <p:txBody>
          <a:bodyPr wrap="square" rtlCol="0">
            <a:spAutoFit/>
          </a:bodyPr>
          <a:lstStyle/>
          <a:p>
            <a:pPr>
              <a:tabLst>
                <a:tab pos="236538" algn="l"/>
              </a:tabLst>
            </a:pPr>
            <a:r>
              <a:rPr lang="en-US" sz="2400" dirty="0">
                <a:latin typeface="Barlow Condensed Medium" panose="00000606000000000000" pitchFamily="2" charset="0"/>
                <a:ea typeface="Aktiv Grotesk" panose="020B0504020202020204" pitchFamily="34" charset="0"/>
                <a:cs typeface="Aktiv Grotesk" panose="020B0504020202020204" pitchFamily="34" charset="0"/>
              </a:rPr>
              <a:t>Financial + Operational Impact </a:t>
            </a:r>
          </a:p>
          <a:p>
            <a:endParaRPr lang="en-US" dirty="0"/>
          </a:p>
        </p:txBody>
      </p:sp>
    </p:spTree>
    <p:extLst>
      <p:ext uri="{BB962C8B-B14F-4D97-AF65-F5344CB8AC3E}">
        <p14:creationId xmlns:p14="http://schemas.microsoft.com/office/powerpoint/2010/main" val="961008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C35632-0B9A-B941-E082-FFBA6EF33A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77" y="-141192"/>
            <a:ext cx="12309753" cy="8210154"/>
          </a:xfrm>
          <a:prstGeom prst="rect">
            <a:avLst/>
          </a:prstGeom>
        </p:spPr>
      </p:pic>
      <p:sp>
        <p:nvSpPr>
          <p:cNvPr id="2" name="TextBox 1">
            <a:extLst>
              <a:ext uri="{FF2B5EF4-FFF2-40B4-BE49-F238E27FC236}">
                <a16:creationId xmlns:a16="http://schemas.microsoft.com/office/drawing/2014/main" id="{A5F6128C-6B4D-7147-78F9-BF2BB0D2A87A}"/>
              </a:ext>
            </a:extLst>
          </p:cNvPr>
          <p:cNvSpPr txBox="1"/>
          <p:nvPr/>
        </p:nvSpPr>
        <p:spPr>
          <a:xfrm>
            <a:off x="-58877" y="5124501"/>
            <a:ext cx="4173677" cy="2169825"/>
          </a:xfrm>
          <a:prstGeom prst="rect">
            <a:avLst/>
          </a:prstGeom>
          <a:noFill/>
        </p:spPr>
        <p:txBody>
          <a:bodyPr wrap="square" rtlCol="0">
            <a:spAutoFit/>
          </a:bodyPr>
          <a:lstStyle/>
          <a:p>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PROTECTING CAPITAL ASSETS: INSTRUMENTS</a:t>
            </a:r>
          </a:p>
          <a:p>
            <a:pPr>
              <a:lnSpc>
                <a:spcPct val="150000"/>
              </a:lnSpc>
            </a:pPr>
            <a:endPar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a:lnSpc>
                <a:spcPct val="150000"/>
              </a:lnSpc>
            </a:pPr>
            <a:r>
              <a:rPr lang="en-US" b="1" dirty="0">
                <a:solidFill>
                  <a:schemeClr val="bg1"/>
                </a:solidFill>
              </a:rPr>
              <a:t>Storage Construction Protects Expensive Instruments</a:t>
            </a:r>
          </a:p>
          <a:p>
            <a:endParaRPr lang="en-US" dirty="0"/>
          </a:p>
        </p:txBody>
      </p:sp>
      <p:sp>
        <p:nvSpPr>
          <p:cNvPr id="3" name="TextBox 2">
            <a:extLst>
              <a:ext uri="{FF2B5EF4-FFF2-40B4-BE49-F238E27FC236}">
                <a16:creationId xmlns:a16="http://schemas.microsoft.com/office/drawing/2014/main" id="{42279896-B8B2-352F-17BE-B8B09FAD6161}"/>
              </a:ext>
            </a:extLst>
          </p:cNvPr>
          <p:cNvSpPr txBox="1"/>
          <p:nvPr/>
        </p:nvSpPr>
        <p:spPr>
          <a:xfrm>
            <a:off x="0" y="141890"/>
            <a:ext cx="6684579" cy="738664"/>
          </a:xfrm>
          <a:prstGeom prst="rect">
            <a:avLst/>
          </a:prstGeom>
          <a:noFill/>
        </p:spPr>
        <p:txBody>
          <a:bodyPr wrap="square" rtlCol="0">
            <a:spAutoFit/>
          </a:bodyPr>
          <a:lstStyle/>
          <a:p>
            <a:pPr>
              <a:tabLst>
                <a:tab pos="236538" algn="l"/>
              </a:tabLst>
            </a:pPr>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Financial + Operational Impact </a:t>
            </a:r>
          </a:p>
          <a:p>
            <a:endParaRPr lang="en-US" dirty="0"/>
          </a:p>
        </p:txBody>
      </p:sp>
    </p:spTree>
    <p:extLst>
      <p:ext uri="{BB962C8B-B14F-4D97-AF65-F5344CB8AC3E}">
        <p14:creationId xmlns:p14="http://schemas.microsoft.com/office/powerpoint/2010/main" val="59622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BB0097-5A21-CCBF-5E77-D32EE89DADC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41890"/>
            <a:ext cx="12192000" cy="6716110"/>
          </a:xfrm>
          <a:prstGeom prst="rect">
            <a:avLst/>
          </a:prstGeom>
        </p:spPr>
      </p:pic>
      <p:sp>
        <p:nvSpPr>
          <p:cNvPr id="2" name="TextBox 1">
            <a:extLst>
              <a:ext uri="{FF2B5EF4-FFF2-40B4-BE49-F238E27FC236}">
                <a16:creationId xmlns:a16="http://schemas.microsoft.com/office/drawing/2014/main" id="{1AAA0999-F8BB-0365-332C-E7A0438EE225}"/>
              </a:ext>
            </a:extLst>
          </p:cNvPr>
          <p:cNvSpPr txBox="1"/>
          <p:nvPr/>
        </p:nvSpPr>
        <p:spPr>
          <a:xfrm>
            <a:off x="0" y="5411676"/>
            <a:ext cx="5324746" cy="1061829"/>
          </a:xfrm>
          <a:prstGeom prst="rect">
            <a:avLst/>
          </a:prstGeom>
          <a:solidFill>
            <a:schemeClr val="tx1">
              <a:alpha val="69000"/>
            </a:schemeClr>
          </a:solidFill>
        </p:spPr>
        <p:txBody>
          <a:bodyPr wrap="square" rtlCol="0">
            <a:spAutoFit/>
          </a:bodyPr>
          <a:lstStyle/>
          <a:p>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FLEXIBILITY THAT PRESERVES INVESTMENT</a:t>
            </a:r>
          </a:p>
          <a:p>
            <a:pPr>
              <a:lnSpc>
                <a:spcPct val="150000"/>
              </a:lnSpc>
            </a:pPr>
            <a:endPar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Adaptability Reduces Future Capital Spending</a:t>
            </a:r>
            <a:endPar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3" name="TextBox 2">
            <a:extLst>
              <a:ext uri="{FF2B5EF4-FFF2-40B4-BE49-F238E27FC236}">
                <a16:creationId xmlns:a16="http://schemas.microsoft.com/office/drawing/2014/main" id="{3AD3043A-A7B6-893A-95FF-29CF4DF72D2D}"/>
              </a:ext>
            </a:extLst>
          </p:cNvPr>
          <p:cNvSpPr txBox="1"/>
          <p:nvPr/>
        </p:nvSpPr>
        <p:spPr>
          <a:xfrm>
            <a:off x="0" y="141890"/>
            <a:ext cx="6684579" cy="738664"/>
          </a:xfrm>
          <a:prstGeom prst="rect">
            <a:avLst/>
          </a:prstGeom>
          <a:noFill/>
        </p:spPr>
        <p:txBody>
          <a:bodyPr wrap="square" rtlCol="0">
            <a:spAutoFit/>
          </a:bodyPr>
          <a:lstStyle/>
          <a:p>
            <a:pPr>
              <a:tabLst>
                <a:tab pos="236538" algn="l"/>
              </a:tabLst>
            </a:pPr>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Financial + Operational Impact </a:t>
            </a:r>
          </a:p>
          <a:p>
            <a:endParaRPr lang="en-US" dirty="0">
              <a:solidFill>
                <a:schemeClr val="bg1"/>
              </a:solidFill>
            </a:endParaRPr>
          </a:p>
        </p:txBody>
      </p:sp>
    </p:spTree>
    <p:extLst>
      <p:ext uri="{BB962C8B-B14F-4D97-AF65-F5344CB8AC3E}">
        <p14:creationId xmlns:p14="http://schemas.microsoft.com/office/powerpoint/2010/main" val="2528547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B3159D-7C90-FD98-7409-B69C77F5A110}"/>
              </a:ext>
            </a:extLst>
          </p:cNvPr>
          <p:cNvPicPr>
            <a:picLocks noChangeAspect="1"/>
          </p:cNvPicPr>
          <p:nvPr/>
        </p:nvPicPr>
        <p:blipFill>
          <a:blip r:embed="rId3" cstate="screen">
            <a:alphaModFix amt="29000"/>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95F5BB0-55D1-A305-1A0E-E4974227D176}"/>
              </a:ext>
            </a:extLst>
          </p:cNvPr>
          <p:cNvSpPr txBox="1"/>
          <p:nvPr/>
        </p:nvSpPr>
        <p:spPr>
          <a:xfrm>
            <a:off x="3163614" y="1782495"/>
            <a:ext cx="5864772" cy="742191"/>
          </a:xfrm>
          <a:prstGeom prst="rect">
            <a:avLst/>
          </a:prstGeom>
          <a:noFill/>
        </p:spPr>
        <p:txBody>
          <a:bodyPr wrap="square" rtlCol="0">
            <a:spAutoFit/>
          </a:bodyPr>
          <a:lstStyle/>
          <a:p>
            <a:r>
              <a:rPr lang="en-US" b="1" dirty="0">
                <a:latin typeface="Aktiv Grotesk" panose="020B0504020202020204" pitchFamily="34" charset="0"/>
                <a:ea typeface="Aktiv Grotesk" panose="020B0504020202020204" pitchFamily="34" charset="0"/>
                <a:cs typeface="Aktiv Grotesk" panose="020B0504020202020204" pitchFamily="34" charset="0"/>
              </a:rPr>
              <a:t>MEASURING ROI OVER THE LIFE OF A PROGRAM</a:t>
            </a:r>
          </a:p>
          <a:p>
            <a:pPr>
              <a:lnSpc>
                <a:spcPct val="150000"/>
              </a:lnSpc>
            </a:pPr>
            <a:endParaRPr lang="en-US" b="1" dirty="0">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3" name="TextBox 2">
            <a:extLst>
              <a:ext uri="{FF2B5EF4-FFF2-40B4-BE49-F238E27FC236}">
                <a16:creationId xmlns:a16="http://schemas.microsoft.com/office/drawing/2014/main" id="{C3C649CC-17F1-A4C2-0A0B-B004A46D72F6}"/>
              </a:ext>
            </a:extLst>
          </p:cNvPr>
          <p:cNvSpPr txBox="1"/>
          <p:nvPr/>
        </p:nvSpPr>
        <p:spPr>
          <a:xfrm>
            <a:off x="0" y="141890"/>
            <a:ext cx="6684579" cy="738664"/>
          </a:xfrm>
          <a:prstGeom prst="rect">
            <a:avLst/>
          </a:prstGeom>
          <a:noFill/>
        </p:spPr>
        <p:txBody>
          <a:bodyPr wrap="square" rtlCol="0">
            <a:spAutoFit/>
          </a:bodyPr>
          <a:lstStyle/>
          <a:p>
            <a:pPr>
              <a:tabLst>
                <a:tab pos="236538" algn="l"/>
              </a:tabLst>
            </a:pPr>
            <a:r>
              <a:rPr lang="en-US" sz="2400" dirty="0">
                <a:latin typeface="Barlow Condensed Medium" panose="00000606000000000000" pitchFamily="2" charset="0"/>
                <a:ea typeface="Aktiv Grotesk" panose="020B0504020202020204" pitchFamily="34" charset="0"/>
                <a:cs typeface="Aktiv Grotesk" panose="020B0504020202020204" pitchFamily="34" charset="0"/>
              </a:rPr>
              <a:t>Financial + Operational Impact </a:t>
            </a:r>
          </a:p>
          <a:p>
            <a:endParaRPr lang="en-US" dirty="0"/>
          </a:p>
        </p:txBody>
      </p:sp>
      <p:sp>
        <p:nvSpPr>
          <p:cNvPr id="4" name="TextBox 3">
            <a:extLst>
              <a:ext uri="{FF2B5EF4-FFF2-40B4-BE49-F238E27FC236}">
                <a16:creationId xmlns:a16="http://schemas.microsoft.com/office/drawing/2014/main" id="{20F6E095-DB08-2944-6747-F5E77D90037C}"/>
              </a:ext>
            </a:extLst>
          </p:cNvPr>
          <p:cNvSpPr txBox="1"/>
          <p:nvPr/>
        </p:nvSpPr>
        <p:spPr>
          <a:xfrm>
            <a:off x="3525971" y="2299617"/>
            <a:ext cx="5864772" cy="1569660"/>
          </a:xfrm>
          <a:prstGeom prst="rect">
            <a:avLst/>
          </a:prstGeom>
          <a:noFill/>
        </p:spPr>
        <p:txBody>
          <a:bodyPr wrap="square" rtlCol="0">
            <a:spAutoFit/>
          </a:bodyPr>
          <a:lstStyle/>
          <a:p>
            <a:pPr algn="ctr"/>
            <a:r>
              <a:rPr lang="en-US" sz="9600" b="1" dirty="0">
                <a:latin typeface="Aktiv Grotesk" panose="020B0504020202020204" pitchFamily="34" charset="0"/>
                <a:ea typeface="Aktiv Grotesk" panose="020B0504020202020204" pitchFamily="34" charset="0"/>
                <a:cs typeface="Aktiv Grotesk" panose="020B0504020202020204" pitchFamily="34" charset="0"/>
              </a:rPr>
              <a:t>10-15%</a:t>
            </a:r>
            <a:endParaRPr lang="en-US" sz="9600" dirty="0"/>
          </a:p>
        </p:txBody>
      </p:sp>
      <p:sp>
        <p:nvSpPr>
          <p:cNvPr id="6" name="TextBox 5">
            <a:extLst>
              <a:ext uri="{FF2B5EF4-FFF2-40B4-BE49-F238E27FC236}">
                <a16:creationId xmlns:a16="http://schemas.microsoft.com/office/drawing/2014/main" id="{AB29C5A3-2511-705F-ED54-AB026242D3F6}"/>
              </a:ext>
            </a:extLst>
          </p:cNvPr>
          <p:cNvSpPr txBox="1"/>
          <p:nvPr/>
        </p:nvSpPr>
        <p:spPr>
          <a:xfrm>
            <a:off x="2242457" y="3740068"/>
            <a:ext cx="7707085" cy="646331"/>
          </a:xfrm>
          <a:prstGeom prst="rect">
            <a:avLst/>
          </a:prstGeom>
          <a:noFill/>
        </p:spPr>
        <p:txBody>
          <a:bodyPr wrap="square" rtlCol="0">
            <a:spAutoFit/>
          </a:bodyPr>
          <a:lstStyle/>
          <a:p>
            <a:pPr algn="ctr"/>
            <a:r>
              <a:rPr lang="en-US" dirty="0">
                <a:latin typeface="Aktiv Grotesk" panose="020B0504020202020204" pitchFamily="34" charset="0"/>
                <a:ea typeface="Aktiv Grotesk" panose="020B0504020202020204" pitchFamily="34" charset="0"/>
                <a:cs typeface="Aktiv Grotesk" panose="020B0504020202020204" pitchFamily="34" charset="0"/>
              </a:rPr>
              <a:t>The condition and performance of the physical environment can account for </a:t>
            </a:r>
            <a:r>
              <a:rPr lang="en-US" b="1" dirty="0">
                <a:latin typeface="Aktiv Grotesk" panose="020B0504020202020204" pitchFamily="34" charset="0"/>
                <a:ea typeface="Aktiv Grotesk" panose="020B0504020202020204" pitchFamily="34" charset="0"/>
                <a:cs typeface="Aktiv Grotesk" panose="020B0504020202020204" pitchFamily="34" charset="0"/>
              </a:rPr>
              <a:t>10–15% of variation in student outcomes</a:t>
            </a:r>
            <a:endParaRPr lang="en-US" dirty="0">
              <a:latin typeface="Aktiv Grotesk" panose="020B0504020202020204" pitchFamily="34" charset="0"/>
              <a:ea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1899441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CE3F77-17AF-559E-C4DC-53431F639CE5}"/>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rcRect/>
          <a:stretch>
            <a:fillRect/>
          </a:stretch>
        </p:blipFill>
        <p:spPr>
          <a:xfrm>
            <a:off x="0" y="0"/>
            <a:ext cx="12192000" cy="6956386"/>
          </a:xfrm>
          <a:prstGeom prst="rect">
            <a:avLst/>
          </a:prstGeom>
        </p:spPr>
      </p:pic>
      <p:graphicFrame>
        <p:nvGraphicFramePr>
          <p:cNvPr id="4" name="Diagram 3">
            <a:extLst>
              <a:ext uri="{FF2B5EF4-FFF2-40B4-BE49-F238E27FC236}">
                <a16:creationId xmlns:a16="http://schemas.microsoft.com/office/drawing/2014/main" id="{AE88A73D-0F2A-E7BA-0CF1-E221D841A90F}"/>
              </a:ext>
            </a:extLst>
          </p:cNvPr>
          <p:cNvGraphicFramePr/>
          <p:nvPr>
            <p:extLst>
              <p:ext uri="{D42A27DB-BD31-4B8C-83A1-F6EECF244321}">
                <p14:modId xmlns:p14="http://schemas.microsoft.com/office/powerpoint/2010/main" val="1193978436"/>
              </p:ext>
            </p:extLst>
          </p:nvPr>
        </p:nvGraphicFramePr>
        <p:xfrm>
          <a:off x="3048000" y="1992923"/>
          <a:ext cx="7111999" cy="41454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EC716B08-14B9-2E29-E983-BB26B3898CE2}"/>
              </a:ext>
            </a:extLst>
          </p:cNvPr>
          <p:cNvSpPr txBox="1"/>
          <p:nvPr/>
        </p:nvSpPr>
        <p:spPr>
          <a:xfrm>
            <a:off x="3215878" y="1469211"/>
            <a:ext cx="6776241" cy="646331"/>
          </a:xfrm>
          <a:prstGeom prst="rect">
            <a:avLst/>
          </a:prstGeom>
          <a:noFill/>
        </p:spPr>
        <p:txBody>
          <a:bodyPr wrap="square" rtlCol="0">
            <a:spAutoFit/>
          </a:bodyPr>
          <a:lstStyle/>
          <a:p>
            <a:pPr algn="ctr"/>
            <a:r>
              <a:rPr lang="en-US" b="1" dirty="0">
                <a:latin typeface="Aktiv Grotesk" panose="020B0504020202020204" pitchFamily="34" charset="0"/>
                <a:ea typeface="Aktiv Grotesk" panose="020B0504020202020204" pitchFamily="34" charset="0"/>
                <a:cs typeface="Aktiv Grotesk" panose="020B0504020202020204" pitchFamily="34" charset="0"/>
              </a:rPr>
              <a:t>WHEN STORAGE PERFORMS, PROGRAMS PERFORM</a:t>
            </a:r>
          </a:p>
          <a:p>
            <a:pPr algn="ctr"/>
            <a:endParaRPr lang="en-US" dirty="0"/>
          </a:p>
        </p:txBody>
      </p:sp>
      <p:sp>
        <p:nvSpPr>
          <p:cNvPr id="6" name="TextBox 5">
            <a:extLst>
              <a:ext uri="{FF2B5EF4-FFF2-40B4-BE49-F238E27FC236}">
                <a16:creationId xmlns:a16="http://schemas.microsoft.com/office/drawing/2014/main" id="{A9719196-9DC2-1457-4730-23FC659CEBB3}"/>
              </a:ext>
            </a:extLst>
          </p:cNvPr>
          <p:cNvSpPr txBox="1"/>
          <p:nvPr/>
        </p:nvSpPr>
        <p:spPr>
          <a:xfrm>
            <a:off x="0" y="141890"/>
            <a:ext cx="6684579" cy="738664"/>
          </a:xfrm>
          <a:prstGeom prst="rect">
            <a:avLst/>
          </a:prstGeom>
          <a:noFill/>
        </p:spPr>
        <p:txBody>
          <a:bodyPr wrap="square" rtlCol="0">
            <a:spAutoFit/>
          </a:bodyPr>
          <a:lstStyle/>
          <a:p>
            <a:pPr>
              <a:tabLst>
                <a:tab pos="236538" algn="l"/>
              </a:tabLst>
            </a:pPr>
            <a:r>
              <a:rPr lang="en-US" sz="2400" dirty="0">
                <a:latin typeface="Barlow Condensed Medium" panose="00000606000000000000" pitchFamily="2" charset="0"/>
                <a:ea typeface="Aktiv Grotesk" panose="020B0504020202020204" pitchFamily="34" charset="0"/>
                <a:cs typeface="Aktiv Grotesk" panose="020B0504020202020204" pitchFamily="34" charset="0"/>
              </a:rPr>
              <a:t>Financial + Operational Impact </a:t>
            </a:r>
          </a:p>
          <a:p>
            <a:endParaRPr lang="en-US" dirty="0"/>
          </a:p>
        </p:txBody>
      </p:sp>
    </p:spTree>
    <p:extLst>
      <p:ext uri="{BB962C8B-B14F-4D97-AF65-F5344CB8AC3E}">
        <p14:creationId xmlns:p14="http://schemas.microsoft.com/office/powerpoint/2010/main" val="1727087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05C40"/>
        </a:solidFill>
        <a:effectLst/>
      </p:bgPr>
    </p:bg>
    <p:spTree>
      <p:nvGrpSpPr>
        <p:cNvPr id="1" name="">
          <a:extLst>
            <a:ext uri="{FF2B5EF4-FFF2-40B4-BE49-F238E27FC236}">
              <a16:creationId xmlns:a16="http://schemas.microsoft.com/office/drawing/2014/main" id="{E6F8922C-3F5C-FC50-70C9-E536A9A5548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5E50A41-E5A4-C28E-466E-EB7111E5B013}"/>
              </a:ext>
            </a:extLst>
          </p:cNvPr>
          <p:cNvSpPr txBox="1"/>
          <p:nvPr/>
        </p:nvSpPr>
        <p:spPr>
          <a:xfrm>
            <a:off x="385245" y="2959063"/>
            <a:ext cx="6188976" cy="913070"/>
          </a:xfrm>
          <a:prstGeom prst="rect">
            <a:avLst/>
          </a:prstGeom>
          <a:noFill/>
        </p:spPr>
        <p:txBody>
          <a:bodyPr wrap="square" rtlCol="0">
            <a:spAutoFit/>
          </a:bodyPr>
          <a:lstStyle/>
          <a:p>
            <a:pPr>
              <a:lnSpc>
                <a:spcPct val="200000"/>
              </a:lnSpc>
            </a:pPr>
            <a:r>
              <a:rPr lang="en-US" sz="3200" dirty="0">
                <a:solidFill>
                  <a:schemeClr val="bg1"/>
                </a:solidFill>
                <a:latin typeface="Barlow Condensed SemiBold" panose="00000706000000000000" pitchFamily="2" charset="0"/>
                <a:ea typeface="Aktiv Grotesk" panose="020B0504020202020204" pitchFamily="34" charset="0"/>
                <a:cs typeface="Aktiv Grotesk" panose="020B0504020202020204" pitchFamily="34" charset="0"/>
              </a:rPr>
              <a:t>Design Strategies for Future Proofing</a:t>
            </a:r>
          </a:p>
        </p:txBody>
      </p:sp>
      <p:sp>
        <p:nvSpPr>
          <p:cNvPr id="4" name="Hexagon 3">
            <a:extLst>
              <a:ext uri="{FF2B5EF4-FFF2-40B4-BE49-F238E27FC236}">
                <a16:creationId xmlns:a16="http://schemas.microsoft.com/office/drawing/2014/main" id="{5C22FCE2-A9F3-7C62-0617-17A86A4FD821}"/>
              </a:ext>
            </a:extLst>
          </p:cNvPr>
          <p:cNvSpPr/>
          <p:nvPr/>
        </p:nvSpPr>
        <p:spPr>
          <a:xfrm>
            <a:off x="8147349" y="1924050"/>
            <a:ext cx="5647668" cy="4933950"/>
          </a:xfrm>
          <a:prstGeom prst="hexagon">
            <a:avLst/>
          </a:prstGeom>
          <a:blipFill dpi="0" rotWithShape="1">
            <a:blip r:embed="rId3">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051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ACCDD-A257-4091-B75C-D7093D53539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7A3EE8-C375-C52F-AF7C-57A0C8642397}"/>
              </a:ext>
            </a:extLst>
          </p:cNvPr>
          <p:cNvSpPr txBox="1"/>
          <p:nvPr/>
        </p:nvSpPr>
        <p:spPr>
          <a:xfrm>
            <a:off x="574431" y="424402"/>
            <a:ext cx="5038093" cy="461665"/>
          </a:xfrm>
          <a:prstGeom prst="rect">
            <a:avLst/>
          </a:prstGeom>
          <a:noFill/>
        </p:spPr>
        <p:txBody>
          <a:bodyPr wrap="square" rtlCol="0">
            <a:spAutoFit/>
          </a:bodyPr>
          <a:lstStyle/>
          <a:p>
            <a:r>
              <a:rPr lang="en-US" sz="2400" b="1" dirty="0">
                <a:latin typeface="Barlow Condensed SemiBold" panose="00000706000000000000" pitchFamily="2" charset="0"/>
                <a:cs typeface="Arial" panose="020B0604020202020204" pitchFamily="34" charset="0"/>
              </a:rPr>
              <a:t>Areas of Focus</a:t>
            </a:r>
          </a:p>
        </p:txBody>
      </p:sp>
      <p:sp>
        <p:nvSpPr>
          <p:cNvPr id="4" name="TextBox 3">
            <a:extLst>
              <a:ext uri="{FF2B5EF4-FFF2-40B4-BE49-F238E27FC236}">
                <a16:creationId xmlns:a16="http://schemas.microsoft.com/office/drawing/2014/main" id="{ABD733BD-A96E-A324-B488-D82A76BE4C0F}"/>
              </a:ext>
            </a:extLst>
          </p:cNvPr>
          <p:cNvSpPr txBox="1"/>
          <p:nvPr/>
        </p:nvSpPr>
        <p:spPr>
          <a:xfrm>
            <a:off x="574431" y="3313974"/>
            <a:ext cx="5290341"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93997111-8095-77D4-8DE8-69A2EBFB1DD2}"/>
              </a:ext>
            </a:extLst>
          </p:cNvPr>
          <p:cNvSpPr txBox="1"/>
          <p:nvPr/>
        </p:nvSpPr>
        <p:spPr>
          <a:xfrm>
            <a:off x="574432" y="1323037"/>
            <a:ext cx="4297114" cy="369332"/>
          </a:xfrm>
          <a:prstGeom prst="rect">
            <a:avLst/>
          </a:prstGeom>
          <a:noFill/>
        </p:spPr>
        <p:txBody>
          <a:bodyPr wrap="square" rtlCol="0">
            <a:spAutoFit/>
          </a:bodyPr>
          <a:lstStyle/>
          <a:p>
            <a:r>
              <a:rPr lang="en-US" b="1" dirty="0">
                <a:solidFill>
                  <a:schemeClr val="accent1"/>
                </a:solidFill>
                <a:latin typeface="Aktiv Grotesk" panose="020B0504020202020204" pitchFamily="34" charset="0"/>
                <a:ea typeface="Aktiv Grotesk" panose="020B0504020202020204" pitchFamily="34" charset="0"/>
                <a:cs typeface="Aktiv Grotesk" panose="020B0504020202020204" pitchFamily="34" charset="0"/>
              </a:rPr>
              <a:t>Learning Objectives:</a:t>
            </a:r>
          </a:p>
        </p:txBody>
      </p:sp>
      <p:sp>
        <p:nvSpPr>
          <p:cNvPr id="7" name="Rectangle 6">
            <a:extLst>
              <a:ext uri="{FF2B5EF4-FFF2-40B4-BE49-F238E27FC236}">
                <a16:creationId xmlns:a16="http://schemas.microsoft.com/office/drawing/2014/main" id="{0974250C-FC2C-EAE2-5583-8F94C4D4D120}"/>
              </a:ext>
            </a:extLst>
          </p:cNvPr>
          <p:cNvSpPr/>
          <p:nvPr/>
        </p:nvSpPr>
        <p:spPr>
          <a:xfrm>
            <a:off x="6096000" y="0"/>
            <a:ext cx="6096000" cy="6858000"/>
          </a:xfrm>
          <a:prstGeom prst="rect">
            <a:avLst/>
          </a:prstGeom>
          <a:solidFill>
            <a:srgbClr val="6284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463EFB8-C468-D89A-B3FE-901656B4A055}"/>
              </a:ext>
            </a:extLst>
          </p:cNvPr>
          <p:cNvSpPr txBox="1"/>
          <p:nvPr/>
        </p:nvSpPr>
        <p:spPr>
          <a:xfrm>
            <a:off x="574431" y="1632284"/>
            <a:ext cx="5290341" cy="4370427"/>
          </a:xfrm>
          <a:prstGeom prst="rect">
            <a:avLst/>
          </a:prstGeom>
          <a:noFill/>
        </p:spPr>
        <p:txBody>
          <a:bodyPr wrap="square" rtlCol="0">
            <a:spAutoFit/>
          </a:bodyPr>
          <a:lstStyle/>
          <a:p>
            <a:pPr marL="342900" indent="-342900">
              <a:lnSpc>
                <a:spcPct val="200000"/>
              </a:lnSpc>
              <a:buFont typeface="+mj-lt"/>
              <a:buAutoNum type="arabicPeriod"/>
            </a:pPr>
            <a:r>
              <a:rPr lang="en-US" sz="1600" dirty="0">
                <a:latin typeface="Aktiv Grotesk" panose="020B0504020202020204" pitchFamily="34" charset="0"/>
                <a:ea typeface="Aktiv Grotesk" panose="020B0504020202020204" pitchFamily="34" charset="0"/>
                <a:cs typeface="Aktiv Grotesk" panose="020B0504020202020204" pitchFamily="34" charset="0"/>
              </a:rPr>
              <a:t>Student Performance,  Focus + Classroom Management</a:t>
            </a:r>
          </a:p>
          <a:p>
            <a:pPr marL="342900" indent="-342900">
              <a:lnSpc>
                <a:spcPct val="200000"/>
              </a:lnSpc>
              <a:buFont typeface="+mj-lt"/>
              <a:buAutoNum type="arabicPeriod"/>
            </a:pPr>
            <a:r>
              <a:rPr lang="en-US" sz="1600" dirty="0">
                <a:latin typeface="Aktiv Grotesk" panose="020B0504020202020204" pitchFamily="34" charset="0"/>
                <a:ea typeface="Aktiv Grotesk" panose="020B0504020202020204" pitchFamily="34" charset="0"/>
                <a:cs typeface="Aktiv Grotesk" panose="020B0504020202020204" pitchFamily="34" charset="0"/>
              </a:rPr>
              <a:t>Safety + Ergonomic Implications</a:t>
            </a:r>
          </a:p>
          <a:p>
            <a:pPr marL="342900" indent="-342900">
              <a:lnSpc>
                <a:spcPct val="200000"/>
              </a:lnSpc>
              <a:buFont typeface="+mj-lt"/>
              <a:buAutoNum type="arabicPeriod"/>
            </a:pPr>
            <a:r>
              <a:rPr lang="en-US" sz="1600" dirty="0">
                <a:latin typeface="Aktiv Grotesk" panose="020B0504020202020204" pitchFamily="34" charset="0"/>
                <a:ea typeface="Aktiv Grotesk" panose="020B0504020202020204" pitchFamily="34" charset="0"/>
                <a:cs typeface="Aktiv Grotesk" panose="020B0504020202020204" pitchFamily="34" charset="0"/>
              </a:rPr>
              <a:t>Financial + Operational Impact</a:t>
            </a:r>
          </a:p>
          <a:p>
            <a:pPr marL="342900" indent="-342900">
              <a:lnSpc>
                <a:spcPct val="200000"/>
              </a:lnSpc>
              <a:buFont typeface="+mj-lt"/>
              <a:buAutoNum type="arabicPeriod"/>
            </a:pPr>
            <a:r>
              <a:rPr lang="en-US" sz="1600" dirty="0">
                <a:latin typeface="Aktiv Grotesk" panose="020B0504020202020204" pitchFamily="34" charset="0"/>
                <a:ea typeface="Aktiv Grotesk" panose="020B0504020202020204" pitchFamily="34" charset="0"/>
                <a:cs typeface="Aktiv Grotesk" panose="020B0504020202020204" pitchFamily="34" charset="0"/>
              </a:rPr>
              <a:t>Design Strategies for</a:t>
            </a:r>
            <a:r>
              <a:rPr lang="en-US" sz="1600" b="1" dirty="0">
                <a:latin typeface="Aktiv Grotesk" panose="020B0504020202020204" pitchFamily="34" charset="0"/>
                <a:ea typeface="Aktiv Grotesk" panose="020B0504020202020204" pitchFamily="34" charset="0"/>
                <a:cs typeface="Aktiv Grotesk" panose="020B0504020202020204" pitchFamily="34" charset="0"/>
              </a:rPr>
              <a:t> </a:t>
            </a:r>
            <a:r>
              <a:rPr lang="en-US" sz="1600" dirty="0">
                <a:latin typeface="Aktiv Grotesk" panose="020B0504020202020204" pitchFamily="34" charset="0"/>
                <a:ea typeface="Aktiv Grotesk" panose="020B0504020202020204" pitchFamily="34" charset="0"/>
                <a:cs typeface="Aktiv Grotesk" panose="020B0504020202020204" pitchFamily="34" charset="0"/>
              </a:rPr>
              <a:t>Future-Proofing</a:t>
            </a:r>
          </a:p>
          <a:p>
            <a:pPr marL="342900" indent="-342900">
              <a:lnSpc>
                <a:spcPct val="200000"/>
              </a:lnSpc>
              <a:buFont typeface="+mj-lt"/>
              <a:buAutoNum type="arabicPeriod"/>
            </a:pPr>
            <a:r>
              <a:rPr lang="en-US" sz="1600" dirty="0">
                <a:latin typeface="Aktiv Grotesk" panose="020B0504020202020204" pitchFamily="34" charset="0"/>
                <a:ea typeface="Aktiv Grotesk" panose="020B0504020202020204" pitchFamily="34" charset="0"/>
                <a:cs typeface="Aktiv Grotesk" panose="020B0504020202020204" pitchFamily="34" charset="0"/>
              </a:rPr>
              <a:t>Construction Principles for Long-Term Performance</a:t>
            </a:r>
          </a:p>
          <a:p>
            <a:pPr marL="342900" indent="-342900">
              <a:lnSpc>
                <a:spcPct val="200000"/>
              </a:lnSpc>
              <a:buFont typeface="+mj-lt"/>
              <a:buAutoNum type="arabicPeriod"/>
            </a:pPr>
            <a:endParaRPr lang="en-US" dirty="0">
              <a:latin typeface="Aktiv Grotesk" panose="020B0504020202020204" pitchFamily="34" charset="0"/>
              <a:ea typeface="Aktiv Grotesk" panose="020B0504020202020204" pitchFamily="34" charset="0"/>
              <a:cs typeface="Aktiv Grotesk" panose="020B0504020202020204" pitchFamily="34" charset="0"/>
            </a:endParaRPr>
          </a:p>
          <a:p>
            <a:endParaRPr lang="en-US" dirty="0"/>
          </a:p>
        </p:txBody>
      </p:sp>
      <p:pic>
        <p:nvPicPr>
          <p:cNvPr id="11" name="Picture 10" descr="A display of uniforms on a shelf&#10;&#10;AI-generated content may be incorrect.">
            <a:extLst>
              <a:ext uri="{FF2B5EF4-FFF2-40B4-BE49-F238E27FC236}">
                <a16:creationId xmlns:a16="http://schemas.microsoft.com/office/drawing/2014/main" id="{AC697523-0D73-44E6-DC37-3A50CBFE800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96000" y="0"/>
            <a:ext cx="6096000" cy="6858000"/>
          </a:xfrm>
          <a:prstGeom prst="rect">
            <a:avLst/>
          </a:prstGeom>
        </p:spPr>
      </p:pic>
    </p:spTree>
    <p:extLst>
      <p:ext uri="{BB962C8B-B14F-4D97-AF65-F5344CB8AC3E}">
        <p14:creationId xmlns:p14="http://schemas.microsoft.com/office/powerpoint/2010/main" val="1395131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ordan School District Facility Rentals | South Hills Middle School | Choir  Room">
            <a:extLst>
              <a:ext uri="{FF2B5EF4-FFF2-40B4-BE49-F238E27FC236}">
                <a16:creationId xmlns:a16="http://schemas.microsoft.com/office/drawing/2014/main" id="{A20F8A79-42EF-A676-F030-B39A01A43AF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E94821-951A-B8CE-A195-A4F8ED868C5D}"/>
              </a:ext>
            </a:extLst>
          </p:cNvPr>
          <p:cNvSpPr txBox="1"/>
          <p:nvPr/>
        </p:nvSpPr>
        <p:spPr>
          <a:xfrm>
            <a:off x="6386286" y="2427852"/>
            <a:ext cx="5457371" cy="1615827"/>
          </a:xfrm>
          <a:prstGeom prst="rect">
            <a:avLst/>
          </a:prstGeom>
          <a:noFill/>
        </p:spPr>
        <p:txBody>
          <a:bodyPr wrap="square" rtlCol="0">
            <a:spAutoFit/>
          </a:bodyPr>
          <a:lstStyle/>
          <a:p>
            <a:pPr algn="ctr"/>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WHY FUTURE PROOFING MATTERS IN MUSIC SPACES</a:t>
            </a:r>
          </a:p>
          <a:p>
            <a:pPr algn="ctr"/>
            <a:endPar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algn="ctr">
              <a:lnSpc>
                <a:spcPct val="150000"/>
              </a:lnSpc>
              <a:buNone/>
            </a:pPr>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Music Programs Change. Spaces Must Keep Up.</a:t>
            </a:r>
            <a:endPar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algn="ctr"/>
            <a:endParaRPr lang="en-US" dirty="0"/>
          </a:p>
        </p:txBody>
      </p:sp>
      <p:sp>
        <p:nvSpPr>
          <p:cNvPr id="3" name="TextBox 2">
            <a:extLst>
              <a:ext uri="{FF2B5EF4-FFF2-40B4-BE49-F238E27FC236}">
                <a16:creationId xmlns:a16="http://schemas.microsoft.com/office/drawing/2014/main" id="{B04BFA83-74CA-0F5A-9ECC-4926EB3BF03E}"/>
              </a:ext>
            </a:extLst>
          </p:cNvPr>
          <p:cNvSpPr txBox="1"/>
          <p:nvPr/>
        </p:nvSpPr>
        <p:spPr>
          <a:xfrm>
            <a:off x="231493" y="141890"/>
            <a:ext cx="6684579" cy="738664"/>
          </a:xfrm>
          <a:prstGeom prst="rect">
            <a:avLst/>
          </a:prstGeom>
          <a:noFill/>
        </p:spPr>
        <p:txBody>
          <a:bodyPr wrap="square" rtlCol="0">
            <a:spAutoFit/>
          </a:bodyPr>
          <a:lstStyle/>
          <a:p>
            <a:pPr>
              <a:tabLst>
                <a:tab pos="236538" algn="l"/>
              </a:tabLst>
            </a:pPr>
            <a:r>
              <a:rPr lang="en-US" sz="2400" dirty="0">
                <a:latin typeface="Barlow Condensed Medium" panose="00000606000000000000" pitchFamily="2" charset="0"/>
                <a:ea typeface="Aktiv Grotesk" panose="020B0504020202020204" pitchFamily="34" charset="0"/>
                <a:cs typeface="Aktiv Grotesk" panose="020B0504020202020204" pitchFamily="34" charset="0"/>
              </a:rPr>
              <a:t>Design Strategies for Future Proofing</a:t>
            </a:r>
          </a:p>
          <a:p>
            <a:endParaRPr lang="en-US" dirty="0"/>
          </a:p>
        </p:txBody>
      </p:sp>
    </p:spTree>
    <p:extLst>
      <p:ext uri="{BB962C8B-B14F-4D97-AF65-F5344CB8AC3E}">
        <p14:creationId xmlns:p14="http://schemas.microsoft.com/office/powerpoint/2010/main" val="3712576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F955D5-AB5F-DC78-C5ED-C4BD9A0E802F}"/>
              </a:ext>
            </a:extLst>
          </p:cNvPr>
          <p:cNvPicPr>
            <a:picLocks noChangeAspect="1"/>
          </p:cNvPicPr>
          <p:nvPr/>
        </p:nvPicPr>
        <p:blipFill>
          <a:blip r:embed="rId3" cstate="screen">
            <a:extLst>
              <a:ext uri="{28A0092B-C50C-407E-A947-70E740481C1C}">
                <a14:useLocalDpi xmlns:a14="http://schemas.microsoft.com/office/drawing/2010/main"/>
              </a:ext>
            </a:extLst>
          </a:blip>
          <a:srcRect l="2471" t="2594" r="2498" b="2328"/>
          <a:stretch>
            <a:fillRect/>
          </a:stretch>
        </p:blipFill>
        <p:spPr>
          <a:xfrm>
            <a:off x="0" y="-254000"/>
            <a:ext cx="12859657" cy="7112000"/>
          </a:xfrm>
          <a:prstGeom prst="rect">
            <a:avLst/>
          </a:prstGeom>
        </p:spPr>
      </p:pic>
      <p:sp>
        <p:nvSpPr>
          <p:cNvPr id="2" name="TextBox 1">
            <a:extLst>
              <a:ext uri="{FF2B5EF4-FFF2-40B4-BE49-F238E27FC236}">
                <a16:creationId xmlns:a16="http://schemas.microsoft.com/office/drawing/2014/main" id="{F6D17495-2B74-C614-FE6B-4227912C8B98}"/>
              </a:ext>
            </a:extLst>
          </p:cNvPr>
          <p:cNvSpPr txBox="1"/>
          <p:nvPr/>
        </p:nvSpPr>
        <p:spPr>
          <a:xfrm>
            <a:off x="0" y="2799608"/>
            <a:ext cx="5864772" cy="2681183"/>
          </a:xfrm>
          <a:prstGeom prst="rect">
            <a:avLst/>
          </a:prstGeom>
          <a:solidFill>
            <a:schemeClr val="tx1">
              <a:alpha val="69000"/>
            </a:schemeClr>
          </a:solidFill>
        </p:spPr>
        <p:txBody>
          <a:bodyPr wrap="square" rtlCol="0">
            <a:spAutoFit/>
          </a:bodyPr>
          <a:lstStyle/>
          <a:p>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MODULAR SYSTEMS THAT GROW WITH PROGRAMS</a:t>
            </a:r>
          </a:p>
          <a:p>
            <a:pPr>
              <a:lnSpc>
                <a:spcPct val="150000"/>
              </a:lnSpc>
            </a:pPr>
            <a:endPar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a:lnSpc>
                <a:spcPct val="150000"/>
              </a:lnSpc>
            </a:pPr>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Designing for Expansion, Not Replacement</a:t>
            </a:r>
            <a:endPar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lnSpc>
                <a:spcPct val="150000"/>
              </a:lnSpc>
              <a:buFont typeface="Arial" panose="020B0604020202020204" pitchFamily="34" charset="0"/>
              <a:buChar char="•"/>
            </a:pPr>
            <a: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Add or reconfigure components over time</a:t>
            </a:r>
          </a:p>
          <a:p>
            <a:pPr marL="285750" indent="-285750">
              <a:lnSpc>
                <a:spcPct val="150000"/>
              </a:lnSpc>
              <a:buFont typeface="Arial" panose="020B0604020202020204" pitchFamily="34" charset="0"/>
              <a:buChar char="•"/>
            </a:pPr>
            <a: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Maintain consistent organization as programs grow</a:t>
            </a:r>
          </a:p>
          <a:p>
            <a:pPr marL="285750" indent="-285750">
              <a:lnSpc>
                <a:spcPct val="150000"/>
              </a:lnSpc>
              <a:buFont typeface="Arial" panose="020B0604020202020204" pitchFamily="34" charset="0"/>
              <a:buChar char="•"/>
            </a:pPr>
            <a: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Avoid starting over as needs change</a:t>
            </a:r>
          </a:p>
        </p:txBody>
      </p:sp>
      <p:sp>
        <p:nvSpPr>
          <p:cNvPr id="4" name="TextBox 3">
            <a:extLst>
              <a:ext uri="{FF2B5EF4-FFF2-40B4-BE49-F238E27FC236}">
                <a16:creationId xmlns:a16="http://schemas.microsoft.com/office/drawing/2014/main" id="{B90E3DF8-E8A7-925A-0DF5-C043AA16BE1B}"/>
              </a:ext>
            </a:extLst>
          </p:cNvPr>
          <p:cNvSpPr txBox="1"/>
          <p:nvPr/>
        </p:nvSpPr>
        <p:spPr>
          <a:xfrm>
            <a:off x="231493" y="141890"/>
            <a:ext cx="6684579" cy="738664"/>
          </a:xfrm>
          <a:prstGeom prst="rect">
            <a:avLst/>
          </a:prstGeom>
          <a:noFill/>
        </p:spPr>
        <p:txBody>
          <a:bodyPr wrap="square" rtlCol="0">
            <a:spAutoFit/>
          </a:bodyPr>
          <a:lstStyle/>
          <a:p>
            <a:pPr>
              <a:tabLst>
                <a:tab pos="236538" algn="l"/>
              </a:tabLst>
            </a:pPr>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Design Strategies for Future Proofing</a:t>
            </a:r>
          </a:p>
          <a:p>
            <a:endParaRPr lang="en-US" dirty="0"/>
          </a:p>
        </p:txBody>
      </p:sp>
    </p:spTree>
    <p:extLst>
      <p:ext uri="{BB962C8B-B14F-4D97-AF65-F5344CB8AC3E}">
        <p14:creationId xmlns:p14="http://schemas.microsoft.com/office/powerpoint/2010/main" val="2031228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4B0FE-CF19-7FDB-0BA8-3BDDE8744B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E7270A1-30BD-F76D-6D6A-C850394BA9FD}"/>
              </a:ext>
            </a:extLst>
          </p:cNvPr>
          <p:cNvSpPr txBox="1"/>
          <p:nvPr/>
        </p:nvSpPr>
        <p:spPr>
          <a:xfrm>
            <a:off x="6512579" y="3244334"/>
            <a:ext cx="5864772" cy="369332"/>
          </a:xfrm>
          <a:prstGeom prst="rect">
            <a:avLst/>
          </a:prstGeom>
          <a:noFill/>
        </p:spPr>
        <p:txBody>
          <a:bodyPr wrap="square" rtlCol="0">
            <a:spAutoFit/>
          </a:bodyPr>
          <a:lstStyle/>
          <a:p>
            <a:r>
              <a:rPr lang="en-US" b="1" cap="all"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Inclusive Design Through Adaptability</a:t>
            </a:r>
          </a:p>
        </p:txBody>
      </p:sp>
      <p:sp>
        <p:nvSpPr>
          <p:cNvPr id="3" name="TextBox 2">
            <a:extLst>
              <a:ext uri="{FF2B5EF4-FFF2-40B4-BE49-F238E27FC236}">
                <a16:creationId xmlns:a16="http://schemas.microsoft.com/office/drawing/2014/main" id="{525FD385-C9D3-CE83-DB84-6C48FD2E7CA8}"/>
              </a:ext>
            </a:extLst>
          </p:cNvPr>
          <p:cNvSpPr txBox="1"/>
          <p:nvPr/>
        </p:nvSpPr>
        <p:spPr>
          <a:xfrm>
            <a:off x="231493" y="141890"/>
            <a:ext cx="6684579" cy="738664"/>
          </a:xfrm>
          <a:prstGeom prst="rect">
            <a:avLst/>
          </a:prstGeom>
          <a:noFill/>
        </p:spPr>
        <p:txBody>
          <a:bodyPr wrap="square" rtlCol="0">
            <a:spAutoFit/>
          </a:bodyPr>
          <a:lstStyle/>
          <a:p>
            <a:pPr>
              <a:tabLst>
                <a:tab pos="236538" algn="l"/>
              </a:tabLst>
            </a:pPr>
            <a:r>
              <a:rPr lang="en-US" sz="2400" dirty="0">
                <a:latin typeface="Barlow Condensed Medium" panose="00000606000000000000" pitchFamily="2" charset="0"/>
                <a:ea typeface="Aktiv Grotesk" panose="020B0504020202020204" pitchFamily="34" charset="0"/>
                <a:cs typeface="Aktiv Grotesk" panose="020B0504020202020204" pitchFamily="34" charset="0"/>
              </a:rPr>
              <a:t>Design Strategies for Future Proofing</a:t>
            </a:r>
          </a:p>
          <a:p>
            <a:endParaRPr lang="en-US" dirty="0"/>
          </a:p>
        </p:txBody>
      </p:sp>
      <p:pic>
        <p:nvPicPr>
          <p:cNvPr id="5" name="Picture 4">
            <a:extLst>
              <a:ext uri="{FF2B5EF4-FFF2-40B4-BE49-F238E27FC236}">
                <a16:creationId xmlns:a16="http://schemas.microsoft.com/office/drawing/2014/main" id="{5FCFAD2A-0544-9C45-A48B-C9118CA4FC1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241323" y="0"/>
            <a:ext cx="7337323" cy="6858000"/>
          </a:xfrm>
          <a:prstGeom prst="rect">
            <a:avLst/>
          </a:prstGeom>
        </p:spPr>
      </p:pic>
    </p:spTree>
    <p:extLst>
      <p:ext uri="{BB962C8B-B14F-4D97-AF65-F5344CB8AC3E}">
        <p14:creationId xmlns:p14="http://schemas.microsoft.com/office/powerpoint/2010/main" val="2383028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A0BAA9-2A5A-6C63-7369-00B7BC756EE1}"/>
              </a:ext>
            </a:extLst>
          </p:cNvPr>
          <p:cNvSpPr txBox="1"/>
          <p:nvPr/>
        </p:nvSpPr>
        <p:spPr>
          <a:xfrm>
            <a:off x="421728" y="2067088"/>
            <a:ext cx="5864772" cy="3000821"/>
          </a:xfrm>
          <a:prstGeom prst="rect">
            <a:avLst/>
          </a:prstGeom>
          <a:noFill/>
        </p:spPr>
        <p:txBody>
          <a:bodyPr wrap="square" rtlCol="0">
            <a:spAutoFit/>
          </a:bodyPr>
          <a:lstStyle/>
          <a:p>
            <a:r>
              <a:rPr lang="en-US" b="1" dirty="0">
                <a:latin typeface="Aktiv Grotesk" panose="020B0504020202020204" pitchFamily="34" charset="0"/>
                <a:ea typeface="Aktiv Grotesk" panose="020B0504020202020204" pitchFamily="34" charset="0"/>
                <a:cs typeface="Aktiv Grotesk" panose="020B0504020202020204" pitchFamily="34" charset="0"/>
              </a:rPr>
              <a:t>FLEXIBILITY FOR CURRICULUM + MULTI-USE SPACES</a:t>
            </a:r>
          </a:p>
          <a:p>
            <a:pPr>
              <a:lnSpc>
                <a:spcPct val="150000"/>
              </a:lnSpc>
            </a:pPr>
            <a:endParaRPr lang="en-US" b="1" dirty="0">
              <a:latin typeface="Aktiv Grotesk" panose="020B0504020202020204" pitchFamily="34" charset="0"/>
              <a:ea typeface="Aktiv Grotesk" panose="020B0504020202020204" pitchFamily="34" charset="0"/>
              <a:cs typeface="Aktiv Grotesk" panose="020B0504020202020204" pitchFamily="34" charset="0"/>
            </a:endParaRPr>
          </a:p>
          <a:p>
            <a:pPr>
              <a:lnSpc>
                <a:spcPct val="150000"/>
              </a:lnSpc>
            </a:pPr>
            <a:r>
              <a:rPr lang="en-US" b="1" dirty="0">
                <a:latin typeface="Aktiv Grotesk" panose="020B0504020202020204" pitchFamily="34" charset="0"/>
                <a:ea typeface="Aktiv Grotesk" panose="020B0504020202020204" pitchFamily="34" charset="0"/>
                <a:cs typeface="Aktiv Grotesk" panose="020B0504020202020204" pitchFamily="34" charset="0"/>
              </a:rPr>
              <a:t>Supporting Multiple Uses in One Space</a:t>
            </a:r>
            <a:endParaRPr lang="en-US"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lnSpc>
                <a:spcPct val="150000"/>
              </a:lnSpc>
              <a:buFont typeface="Arial" panose="020B0604020202020204" pitchFamily="34" charset="0"/>
              <a:buChar char="•"/>
            </a:pPr>
            <a:r>
              <a:rPr lang="en-US" dirty="0">
                <a:latin typeface="Aktiv Grotesk" panose="020B0504020202020204" pitchFamily="34" charset="0"/>
                <a:ea typeface="Aktiv Grotesk" panose="020B0504020202020204" pitchFamily="34" charset="0"/>
                <a:cs typeface="Aktiv Grotesk" panose="020B0504020202020204" pitchFamily="34" charset="0"/>
              </a:rPr>
              <a:t>Storage adapts to different ensembles</a:t>
            </a:r>
          </a:p>
          <a:p>
            <a:pPr marL="285750" indent="-285750">
              <a:lnSpc>
                <a:spcPct val="150000"/>
              </a:lnSpc>
              <a:buFont typeface="Arial" panose="020B0604020202020204" pitchFamily="34" charset="0"/>
              <a:buChar char="•"/>
            </a:pPr>
            <a:r>
              <a:rPr lang="en-US" dirty="0">
                <a:latin typeface="Aktiv Grotesk" panose="020B0504020202020204" pitchFamily="34" charset="0"/>
                <a:ea typeface="Aktiv Grotesk" panose="020B0504020202020204" pitchFamily="34" charset="0"/>
                <a:cs typeface="Aktiv Grotesk" panose="020B0504020202020204" pitchFamily="34" charset="0"/>
              </a:rPr>
              <a:t>Mobile elements support room configuration</a:t>
            </a:r>
          </a:p>
          <a:p>
            <a:pPr marL="285750" indent="-285750">
              <a:lnSpc>
                <a:spcPct val="150000"/>
              </a:lnSpc>
              <a:buFont typeface="Arial" panose="020B0604020202020204" pitchFamily="34" charset="0"/>
              <a:buChar char="•"/>
            </a:pPr>
            <a:r>
              <a:rPr lang="en-US" dirty="0">
                <a:latin typeface="Aktiv Grotesk" panose="020B0504020202020204" pitchFamily="34" charset="0"/>
                <a:ea typeface="Aktiv Grotesk" panose="020B0504020202020204" pitchFamily="34" charset="0"/>
                <a:cs typeface="Aktiv Grotesk" panose="020B0504020202020204" pitchFamily="34" charset="0"/>
              </a:rPr>
              <a:t>Flexible layouts maximize limited square footage</a:t>
            </a:r>
          </a:p>
          <a:p>
            <a:endParaRPr lang="en-US" dirty="0"/>
          </a:p>
        </p:txBody>
      </p:sp>
      <p:sp>
        <p:nvSpPr>
          <p:cNvPr id="3" name="TextBox 2">
            <a:extLst>
              <a:ext uri="{FF2B5EF4-FFF2-40B4-BE49-F238E27FC236}">
                <a16:creationId xmlns:a16="http://schemas.microsoft.com/office/drawing/2014/main" id="{F3D91A78-62B8-86B4-707E-ECA87CD716AA}"/>
              </a:ext>
            </a:extLst>
          </p:cNvPr>
          <p:cNvSpPr txBox="1"/>
          <p:nvPr/>
        </p:nvSpPr>
        <p:spPr>
          <a:xfrm>
            <a:off x="231493" y="141890"/>
            <a:ext cx="6684579" cy="738664"/>
          </a:xfrm>
          <a:prstGeom prst="rect">
            <a:avLst/>
          </a:prstGeom>
          <a:noFill/>
        </p:spPr>
        <p:txBody>
          <a:bodyPr wrap="square" rtlCol="0">
            <a:spAutoFit/>
          </a:bodyPr>
          <a:lstStyle/>
          <a:p>
            <a:pPr>
              <a:tabLst>
                <a:tab pos="236538" algn="l"/>
              </a:tabLst>
            </a:pPr>
            <a:r>
              <a:rPr lang="en-US" sz="2400" dirty="0">
                <a:latin typeface="Barlow Condensed Medium" panose="00000606000000000000" pitchFamily="2" charset="0"/>
                <a:ea typeface="Aktiv Grotesk" panose="020B0504020202020204" pitchFamily="34" charset="0"/>
                <a:cs typeface="Aktiv Grotesk" panose="020B0504020202020204" pitchFamily="34" charset="0"/>
              </a:rPr>
              <a:t>Design Strategies for Future Proofing</a:t>
            </a:r>
          </a:p>
          <a:p>
            <a:endParaRPr lang="en-US" dirty="0"/>
          </a:p>
        </p:txBody>
      </p:sp>
      <p:pic>
        <p:nvPicPr>
          <p:cNvPr id="5" name="Picture 4">
            <a:extLst>
              <a:ext uri="{FF2B5EF4-FFF2-40B4-BE49-F238E27FC236}">
                <a16:creationId xmlns:a16="http://schemas.microsoft.com/office/drawing/2014/main" id="{7D4396F9-AE3A-7797-506C-3E85BEE750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96000" y="0"/>
            <a:ext cx="6096000" cy="6858000"/>
          </a:xfrm>
          <a:prstGeom prst="rect">
            <a:avLst/>
          </a:prstGeom>
        </p:spPr>
      </p:pic>
    </p:spTree>
    <p:extLst>
      <p:ext uri="{BB962C8B-B14F-4D97-AF65-F5344CB8AC3E}">
        <p14:creationId xmlns:p14="http://schemas.microsoft.com/office/powerpoint/2010/main" val="186603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E424D6-7BB7-C042-3F0E-0044798B438C}"/>
              </a:ext>
            </a:extLst>
          </p:cNvPr>
          <p:cNvSpPr txBox="1"/>
          <p:nvPr/>
        </p:nvSpPr>
        <p:spPr>
          <a:xfrm>
            <a:off x="421728" y="2482587"/>
            <a:ext cx="5864772" cy="2723823"/>
          </a:xfrm>
          <a:prstGeom prst="rect">
            <a:avLst/>
          </a:prstGeom>
          <a:noFill/>
        </p:spPr>
        <p:txBody>
          <a:bodyPr wrap="square" rtlCol="0">
            <a:spAutoFit/>
          </a:bodyPr>
          <a:lstStyle/>
          <a:p>
            <a:r>
              <a:rPr lang="en-US" b="1" dirty="0">
                <a:latin typeface="Aktiv Grotesk" panose="020B0504020202020204" pitchFamily="34" charset="0"/>
                <a:ea typeface="Aktiv Grotesk" panose="020B0504020202020204" pitchFamily="34" charset="0"/>
                <a:cs typeface="Aktiv Grotesk" panose="020B0504020202020204" pitchFamily="34" charset="0"/>
              </a:rPr>
              <a:t>PACES</a:t>
            </a:r>
          </a:p>
          <a:p>
            <a:pPr>
              <a:lnSpc>
                <a:spcPct val="150000"/>
              </a:lnSpc>
            </a:pPr>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FUTURE-PROOFING THROUGH ACOUSTICS</a:t>
            </a:r>
          </a:p>
          <a:p>
            <a:pPr>
              <a:lnSpc>
                <a:spcPct val="150000"/>
              </a:lnSpc>
            </a:pPr>
            <a:endPar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a:lnSpc>
                <a:spcPct val="150000"/>
              </a:lnSpc>
            </a:pPr>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Designing for Sound Quality Over Time</a:t>
            </a:r>
            <a:endPar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lvl="0" eaLnBrk="0" fontAlgn="base" hangingPunct="0">
              <a:lnSpc>
                <a:spcPct val="150000"/>
              </a:lnSpc>
              <a:spcBef>
                <a:spcPct val="0"/>
              </a:spcBef>
              <a:spcAft>
                <a:spcPct val="0"/>
              </a:spcAft>
              <a:buFontTx/>
              <a:buChar char="•"/>
            </a:pPr>
            <a:r>
              <a:rPr lang="en-US" altLang="en-US" dirty="0">
                <a:solidFill>
                  <a:schemeClr val="bg1"/>
                </a:solidFill>
                <a:latin typeface="Arial" panose="020B0604020202020204" pitchFamily="34" charset="0"/>
              </a:rPr>
              <a:t>Acoustic control supports long-term performance</a:t>
            </a:r>
          </a:p>
          <a:p>
            <a:pPr lvl="0" eaLnBrk="0" fontAlgn="base" hangingPunct="0">
              <a:lnSpc>
                <a:spcPct val="150000"/>
              </a:lnSpc>
              <a:spcBef>
                <a:spcPct val="0"/>
              </a:spcBef>
              <a:spcAft>
                <a:spcPct val="0"/>
              </a:spcAft>
              <a:buFontTx/>
              <a:buChar char="•"/>
            </a:pPr>
            <a:r>
              <a:rPr lang="en-US" altLang="en-US" dirty="0">
                <a:solidFill>
                  <a:schemeClr val="bg1"/>
                </a:solidFill>
                <a:latin typeface="Arial" panose="020B0604020202020204" pitchFamily="34" charset="0"/>
              </a:rPr>
              <a:t>Reduced reverberation improves clarity and instruction</a:t>
            </a:r>
          </a:p>
          <a:p>
            <a:endParaRPr lang="en-US" dirty="0"/>
          </a:p>
        </p:txBody>
      </p:sp>
      <p:sp>
        <p:nvSpPr>
          <p:cNvPr id="3" name="TextBox 2">
            <a:extLst>
              <a:ext uri="{FF2B5EF4-FFF2-40B4-BE49-F238E27FC236}">
                <a16:creationId xmlns:a16="http://schemas.microsoft.com/office/drawing/2014/main" id="{CEBD00F9-2829-9E23-8D90-BB1B32F9879C}"/>
              </a:ext>
            </a:extLst>
          </p:cNvPr>
          <p:cNvSpPr txBox="1"/>
          <p:nvPr/>
        </p:nvSpPr>
        <p:spPr>
          <a:xfrm>
            <a:off x="231493" y="141890"/>
            <a:ext cx="6684579" cy="738664"/>
          </a:xfrm>
          <a:prstGeom prst="rect">
            <a:avLst/>
          </a:prstGeom>
          <a:noFill/>
        </p:spPr>
        <p:txBody>
          <a:bodyPr wrap="square" rtlCol="0">
            <a:spAutoFit/>
          </a:bodyPr>
          <a:lstStyle/>
          <a:p>
            <a:pPr>
              <a:tabLst>
                <a:tab pos="236538" algn="l"/>
              </a:tabLst>
            </a:pPr>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Design Strategies for Future Proofing</a:t>
            </a:r>
          </a:p>
          <a:p>
            <a:endParaRPr lang="en-US" dirty="0"/>
          </a:p>
        </p:txBody>
      </p:sp>
      <p:pic>
        <p:nvPicPr>
          <p:cNvPr id="10" name="Picture 9">
            <a:extLst>
              <a:ext uri="{FF2B5EF4-FFF2-40B4-BE49-F238E27FC236}">
                <a16:creationId xmlns:a16="http://schemas.microsoft.com/office/drawing/2014/main" id="{7F81BAD7-0CDD-8EAF-0F23-9C3D2D315C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86500" y="-1"/>
            <a:ext cx="5905500" cy="6864949"/>
          </a:xfrm>
          <a:prstGeom prst="rect">
            <a:avLst/>
          </a:prstGeom>
        </p:spPr>
      </p:pic>
    </p:spTree>
    <p:extLst>
      <p:ext uri="{BB962C8B-B14F-4D97-AF65-F5344CB8AC3E}">
        <p14:creationId xmlns:p14="http://schemas.microsoft.com/office/powerpoint/2010/main" val="3569759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a:extLst>
              <a:ext uri="{FF2B5EF4-FFF2-40B4-BE49-F238E27FC236}">
                <a16:creationId xmlns:a16="http://schemas.microsoft.com/office/drawing/2014/main" id="{C21A91A4-A119-088F-6E19-90B8675ED0D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0" y="-972458"/>
            <a:ext cx="12192000" cy="7939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3170FB-1B31-EC1C-F6A0-2C05F7AC9D11}"/>
              </a:ext>
            </a:extLst>
          </p:cNvPr>
          <p:cNvSpPr txBox="1"/>
          <p:nvPr/>
        </p:nvSpPr>
        <p:spPr>
          <a:xfrm>
            <a:off x="0" y="2413337"/>
            <a:ext cx="5060554" cy="2031325"/>
          </a:xfrm>
          <a:prstGeom prst="rect">
            <a:avLst/>
          </a:prstGeom>
          <a:solidFill>
            <a:schemeClr val="tx1">
              <a:alpha val="73000"/>
            </a:schemeClr>
          </a:solidFill>
        </p:spPr>
        <p:txBody>
          <a:bodyPr wrap="square" rtlCol="0">
            <a:spAutoFit/>
          </a:bodyPr>
          <a:lstStyle/>
          <a:p>
            <a:pPr>
              <a:lnSpc>
                <a:spcPct val="150000"/>
              </a:lnSpc>
            </a:pPr>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Spaces Students Care for Last Longer</a:t>
            </a:r>
            <a:endPar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lvl="0" eaLnBrk="0" fontAlgn="base" hangingPunct="0">
              <a:lnSpc>
                <a:spcPct val="150000"/>
              </a:lnSpc>
              <a:spcBef>
                <a:spcPct val="0"/>
              </a:spcBef>
              <a:spcAft>
                <a:spcPct val="0"/>
              </a:spcAft>
              <a:buFontTx/>
              <a:buChar char="•"/>
            </a:pPr>
            <a:r>
              <a:rPr lang="en-US" altLang="en-US" dirty="0">
                <a:solidFill>
                  <a:schemeClr val="bg1"/>
                </a:solidFill>
                <a:latin typeface="Arial" panose="020B0604020202020204" pitchFamily="34" charset="0"/>
              </a:rPr>
              <a:t>Visual identity reinforces ownership and pride</a:t>
            </a:r>
          </a:p>
          <a:p>
            <a:pPr lvl="0" eaLnBrk="0" fontAlgn="base" hangingPunct="0">
              <a:lnSpc>
                <a:spcPct val="150000"/>
              </a:lnSpc>
              <a:spcBef>
                <a:spcPct val="0"/>
              </a:spcBef>
              <a:spcAft>
                <a:spcPct val="0"/>
              </a:spcAft>
              <a:buFontTx/>
              <a:buChar char="•"/>
            </a:pPr>
            <a:r>
              <a:rPr lang="en-US" altLang="en-US" dirty="0">
                <a:solidFill>
                  <a:schemeClr val="bg1"/>
                </a:solidFill>
                <a:latin typeface="Arial" panose="020B0604020202020204" pitchFamily="34" charset="0"/>
              </a:rPr>
              <a:t>Designed spaces encourage respect and care</a:t>
            </a:r>
          </a:p>
          <a:p>
            <a:pPr lvl="0" eaLnBrk="0" fontAlgn="base" hangingPunct="0">
              <a:lnSpc>
                <a:spcPct val="150000"/>
              </a:lnSpc>
              <a:spcBef>
                <a:spcPct val="0"/>
              </a:spcBef>
              <a:spcAft>
                <a:spcPct val="0"/>
              </a:spcAft>
              <a:buFontTx/>
              <a:buChar char="•"/>
            </a:pPr>
            <a:r>
              <a:rPr lang="en-US" altLang="en-US" dirty="0">
                <a:solidFill>
                  <a:schemeClr val="bg1"/>
                </a:solidFill>
                <a:latin typeface="Arial" panose="020B0604020202020204" pitchFamily="34" charset="0"/>
              </a:rPr>
              <a:t>Aesthetics support long-term engagement</a:t>
            </a:r>
          </a:p>
          <a:p>
            <a:endParaRPr lang="en-US" dirty="0"/>
          </a:p>
        </p:txBody>
      </p:sp>
      <p:sp>
        <p:nvSpPr>
          <p:cNvPr id="5" name="TextBox 4">
            <a:extLst>
              <a:ext uri="{FF2B5EF4-FFF2-40B4-BE49-F238E27FC236}">
                <a16:creationId xmlns:a16="http://schemas.microsoft.com/office/drawing/2014/main" id="{8E330EF0-7909-624C-FCA4-480115591AEC}"/>
              </a:ext>
            </a:extLst>
          </p:cNvPr>
          <p:cNvSpPr txBox="1"/>
          <p:nvPr/>
        </p:nvSpPr>
        <p:spPr>
          <a:xfrm>
            <a:off x="574128" y="73967"/>
            <a:ext cx="6684579" cy="738664"/>
          </a:xfrm>
          <a:prstGeom prst="rect">
            <a:avLst/>
          </a:prstGeom>
          <a:noFill/>
        </p:spPr>
        <p:txBody>
          <a:bodyPr wrap="square" rtlCol="0">
            <a:spAutoFit/>
          </a:bodyPr>
          <a:lstStyle/>
          <a:p>
            <a:pPr>
              <a:tabLst>
                <a:tab pos="236538" algn="l"/>
              </a:tabLst>
            </a:pPr>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Design Strategies for Future Proofing</a:t>
            </a:r>
          </a:p>
          <a:p>
            <a:endParaRPr lang="en-US" dirty="0"/>
          </a:p>
        </p:txBody>
      </p:sp>
    </p:spTree>
    <p:extLst>
      <p:ext uri="{BB962C8B-B14F-4D97-AF65-F5344CB8AC3E}">
        <p14:creationId xmlns:p14="http://schemas.microsoft.com/office/powerpoint/2010/main" val="4121342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0F544-4F34-D3C4-65C8-2C65D75603E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FB62687-797F-DF01-89A6-BF92CB2670BA}"/>
              </a:ext>
            </a:extLst>
          </p:cNvPr>
          <p:cNvPicPr>
            <a:picLocks noChangeAspect="1"/>
          </p:cNvPicPr>
          <p:nvPr/>
        </p:nvPicPr>
        <p:blipFill>
          <a:blip r:embed="rId3">
            <a:duotone>
              <a:schemeClr val="accent2">
                <a:shade val="45000"/>
                <a:satMod val="135000"/>
              </a:schemeClr>
              <a:prstClr val="white"/>
            </a:duotone>
            <a:alphaModFix amt="66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56204" y="-101279"/>
            <a:ext cx="10743968" cy="6959279"/>
          </a:xfrm>
          <a:prstGeom prst="rect">
            <a:avLst/>
          </a:prstGeom>
        </p:spPr>
      </p:pic>
      <p:sp>
        <p:nvSpPr>
          <p:cNvPr id="2" name="TextBox 1">
            <a:extLst>
              <a:ext uri="{FF2B5EF4-FFF2-40B4-BE49-F238E27FC236}">
                <a16:creationId xmlns:a16="http://schemas.microsoft.com/office/drawing/2014/main" id="{C81441E4-EBD9-34B6-DAAE-A7CB5415D609}"/>
              </a:ext>
            </a:extLst>
          </p:cNvPr>
          <p:cNvSpPr txBox="1"/>
          <p:nvPr/>
        </p:nvSpPr>
        <p:spPr>
          <a:xfrm>
            <a:off x="5762886" y="2529841"/>
            <a:ext cx="5864772" cy="2723823"/>
          </a:xfrm>
          <a:prstGeom prst="rect">
            <a:avLst/>
          </a:prstGeom>
          <a:noFill/>
        </p:spPr>
        <p:txBody>
          <a:bodyPr wrap="square" rtlCol="0">
            <a:spAutoFit/>
          </a:bodyPr>
          <a:lstStyle/>
          <a:p>
            <a:r>
              <a:rPr lang="en-US" b="1" dirty="0">
                <a:latin typeface="Aktiv Grotesk" panose="020B0504020202020204" pitchFamily="34" charset="0"/>
                <a:ea typeface="Aktiv Grotesk" panose="020B0504020202020204" pitchFamily="34" charset="0"/>
                <a:cs typeface="Aktiv Grotesk" panose="020B0504020202020204" pitchFamily="34" charset="0"/>
              </a:rPr>
              <a:t>ADAPTABILITY ACROSS SCHOOL SIZES</a:t>
            </a:r>
          </a:p>
          <a:p>
            <a:pPr>
              <a:lnSpc>
                <a:spcPct val="150000"/>
              </a:lnSpc>
            </a:pPr>
            <a:endParaRPr lang="en-US" b="1" dirty="0">
              <a:latin typeface="Aktiv Grotesk" panose="020B0504020202020204" pitchFamily="34" charset="0"/>
              <a:ea typeface="Aktiv Grotesk" panose="020B0504020202020204" pitchFamily="34" charset="0"/>
              <a:cs typeface="Aktiv Grotesk" panose="020B0504020202020204" pitchFamily="34" charset="0"/>
            </a:endParaRPr>
          </a:p>
          <a:p>
            <a:pPr>
              <a:lnSpc>
                <a:spcPct val="150000"/>
              </a:lnSpc>
            </a:pPr>
            <a:r>
              <a:rPr lang="en-US" b="1" dirty="0">
                <a:latin typeface="Aktiv Grotesk" panose="020B0504020202020204" pitchFamily="34" charset="0"/>
                <a:ea typeface="Aktiv Grotesk" panose="020B0504020202020204" pitchFamily="34" charset="0"/>
                <a:cs typeface="Aktiv Grotesk" panose="020B0504020202020204" pitchFamily="34" charset="0"/>
              </a:rPr>
              <a:t>Future-Ready Design Works at Any Scale</a:t>
            </a:r>
            <a:endParaRPr lang="en-US"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lnSpc>
                <a:spcPct val="150000"/>
              </a:lnSpc>
              <a:buFont typeface="Arial" panose="020B0604020202020204" pitchFamily="34" charset="0"/>
              <a:buChar char="•"/>
            </a:pPr>
            <a:r>
              <a:rPr lang="en-US" dirty="0">
                <a:latin typeface="Aktiv Grotesk" panose="020B0504020202020204" pitchFamily="34" charset="0"/>
                <a:ea typeface="Aktiv Grotesk" panose="020B0504020202020204" pitchFamily="34" charset="0"/>
                <a:cs typeface="Aktiv Grotesk" panose="020B0504020202020204" pitchFamily="34" charset="0"/>
              </a:rPr>
              <a:t>Small schools maximize limited space</a:t>
            </a:r>
          </a:p>
          <a:p>
            <a:pPr marL="285750" indent="-285750">
              <a:lnSpc>
                <a:spcPct val="150000"/>
              </a:lnSpc>
              <a:buFont typeface="Arial" panose="020B0604020202020204" pitchFamily="34" charset="0"/>
              <a:buChar char="•"/>
            </a:pPr>
            <a:r>
              <a:rPr lang="en-US" dirty="0">
                <a:latin typeface="Aktiv Grotesk" panose="020B0504020202020204" pitchFamily="34" charset="0"/>
                <a:ea typeface="Aktiv Grotesk" panose="020B0504020202020204" pitchFamily="34" charset="0"/>
                <a:cs typeface="Aktiv Grotesk" panose="020B0504020202020204" pitchFamily="34" charset="0"/>
              </a:rPr>
              <a:t>Large programs manage growth and complexity</a:t>
            </a:r>
          </a:p>
          <a:p>
            <a:pPr marL="285750" indent="-285750">
              <a:lnSpc>
                <a:spcPct val="150000"/>
              </a:lnSpc>
              <a:buFont typeface="Arial" panose="020B0604020202020204" pitchFamily="34" charset="0"/>
              <a:buChar char="•"/>
            </a:pPr>
            <a:r>
              <a:rPr lang="en-US" dirty="0">
                <a:latin typeface="Aktiv Grotesk" panose="020B0504020202020204" pitchFamily="34" charset="0"/>
                <a:ea typeface="Aktiv Grotesk" panose="020B0504020202020204" pitchFamily="34" charset="0"/>
                <a:cs typeface="Aktiv Grotesk" panose="020B0504020202020204" pitchFamily="34" charset="0"/>
              </a:rPr>
              <a:t>Consistent systems support long-term success</a:t>
            </a:r>
          </a:p>
          <a:p>
            <a:endParaRPr lang="en-US" dirty="0"/>
          </a:p>
        </p:txBody>
      </p:sp>
      <p:sp>
        <p:nvSpPr>
          <p:cNvPr id="3" name="TextBox 2">
            <a:extLst>
              <a:ext uri="{FF2B5EF4-FFF2-40B4-BE49-F238E27FC236}">
                <a16:creationId xmlns:a16="http://schemas.microsoft.com/office/drawing/2014/main" id="{68FD9119-D5AD-2939-3547-A5D0C317914F}"/>
              </a:ext>
            </a:extLst>
          </p:cNvPr>
          <p:cNvSpPr txBox="1"/>
          <p:nvPr/>
        </p:nvSpPr>
        <p:spPr>
          <a:xfrm>
            <a:off x="231493" y="141890"/>
            <a:ext cx="6684579" cy="738664"/>
          </a:xfrm>
          <a:prstGeom prst="rect">
            <a:avLst/>
          </a:prstGeom>
          <a:noFill/>
        </p:spPr>
        <p:txBody>
          <a:bodyPr wrap="square" rtlCol="0">
            <a:spAutoFit/>
          </a:bodyPr>
          <a:lstStyle/>
          <a:p>
            <a:pPr>
              <a:tabLst>
                <a:tab pos="236538" algn="l"/>
              </a:tabLst>
            </a:pPr>
            <a:r>
              <a:rPr lang="en-US" sz="2400" dirty="0">
                <a:latin typeface="Barlow Condensed Medium" panose="00000606000000000000" pitchFamily="2" charset="0"/>
                <a:ea typeface="Aktiv Grotesk" panose="020B0504020202020204" pitchFamily="34" charset="0"/>
                <a:cs typeface="Aktiv Grotesk" panose="020B0504020202020204" pitchFamily="34" charset="0"/>
              </a:rPr>
              <a:t>Design Strategies for Future Proofing</a:t>
            </a:r>
          </a:p>
          <a:p>
            <a:endParaRPr lang="en-US" dirty="0"/>
          </a:p>
        </p:txBody>
      </p:sp>
    </p:spTree>
    <p:extLst>
      <p:ext uri="{BB962C8B-B14F-4D97-AF65-F5344CB8AC3E}">
        <p14:creationId xmlns:p14="http://schemas.microsoft.com/office/powerpoint/2010/main" val="4293839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05C40"/>
        </a:solidFill>
        <a:effectLst/>
      </p:bgPr>
    </p:bg>
    <p:spTree>
      <p:nvGrpSpPr>
        <p:cNvPr id="1" name="">
          <a:extLst>
            <a:ext uri="{FF2B5EF4-FFF2-40B4-BE49-F238E27FC236}">
              <a16:creationId xmlns:a16="http://schemas.microsoft.com/office/drawing/2014/main" id="{CA201E9A-9B5B-4BF0-CFC7-5B16A1F83E8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1751281-B233-5207-E6FA-2C8C17BA6513}"/>
              </a:ext>
            </a:extLst>
          </p:cNvPr>
          <p:cNvSpPr txBox="1"/>
          <p:nvPr/>
        </p:nvSpPr>
        <p:spPr>
          <a:xfrm>
            <a:off x="385245" y="2959063"/>
            <a:ext cx="6188976" cy="1467068"/>
          </a:xfrm>
          <a:prstGeom prst="rect">
            <a:avLst/>
          </a:prstGeom>
          <a:noFill/>
        </p:spPr>
        <p:txBody>
          <a:bodyPr wrap="square" rtlCol="0">
            <a:spAutoFit/>
          </a:bodyPr>
          <a:lstStyle/>
          <a:p>
            <a:pPr>
              <a:lnSpc>
                <a:spcPct val="150000"/>
              </a:lnSpc>
            </a:pPr>
            <a:r>
              <a:rPr lang="en-US" sz="3200" dirty="0">
                <a:solidFill>
                  <a:schemeClr val="bg1"/>
                </a:solidFill>
                <a:latin typeface="Barlow Condensed SemiBold" panose="00000706000000000000" pitchFamily="2" charset="0"/>
                <a:ea typeface="Aktiv Grotesk" panose="020B0504020202020204" pitchFamily="34" charset="0"/>
                <a:cs typeface="Aktiv Grotesk" panose="020B0504020202020204" pitchFamily="34" charset="0"/>
              </a:rPr>
              <a:t>Construction Principles for Long-Term Performance</a:t>
            </a:r>
          </a:p>
        </p:txBody>
      </p:sp>
      <p:sp>
        <p:nvSpPr>
          <p:cNvPr id="4" name="Hexagon 3">
            <a:extLst>
              <a:ext uri="{FF2B5EF4-FFF2-40B4-BE49-F238E27FC236}">
                <a16:creationId xmlns:a16="http://schemas.microsoft.com/office/drawing/2014/main" id="{6264D3F6-69CA-709E-135C-2C78E8A1967C}"/>
              </a:ext>
            </a:extLst>
          </p:cNvPr>
          <p:cNvSpPr/>
          <p:nvPr/>
        </p:nvSpPr>
        <p:spPr>
          <a:xfrm>
            <a:off x="8147349" y="1924050"/>
            <a:ext cx="5647668" cy="4933950"/>
          </a:xfrm>
          <a:prstGeom prst="hexagon">
            <a:avLst/>
          </a:prstGeom>
          <a:blipFill dpi="0" rotWithShape="1">
            <a:blip r:embed="rId3">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642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A7F10-DA1D-7559-B19C-7D0E5B3FF22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9E5F6E6-B43F-5EB4-D86E-80F7AA5DD1A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
            <a:ext cx="12192000" cy="6858001"/>
          </a:xfrm>
          <a:prstGeom prst="rect">
            <a:avLst/>
          </a:prstGeom>
        </p:spPr>
      </p:pic>
      <p:sp>
        <p:nvSpPr>
          <p:cNvPr id="2" name="TextBox 1">
            <a:extLst>
              <a:ext uri="{FF2B5EF4-FFF2-40B4-BE49-F238E27FC236}">
                <a16:creationId xmlns:a16="http://schemas.microsoft.com/office/drawing/2014/main" id="{2E8FD7A7-1C8F-B304-5348-53A6BEF3100D}"/>
              </a:ext>
            </a:extLst>
          </p:cNvPr>
          <p:cNvSpPr txBox="1"/>
          <p:nvPr/>
        </p:nvSpPr>
        <p:spPr>
          <a:xfrm>
            <a:off x="231493" y="3269112"/>
            <a:ext cx="5864772" cy="1200329"/>
          </a:xfrm>
          <a:prstGeom prst="rect">
            <a:avLst/>
          </a:prstGeom>
          <a:noFill/>
        </p:spPr>
        <p:txBody>
          <a:bodyPr wrap="square" rtlCol="0">
            <a:spAutoFit/>
          </a:bodyPr>
          <a:lstStyle/>
          <a:p>
            <a:pPr>
              <a:lnSpc>
                <a:spcPct val="150000"/>
              </a:lnSpc>
            </a:pPr>
            <a:endPar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a:lnSpc>
                <a:spcPct val="150000"/>
              </a:lnSpc>
            </a:pPr>
            <a:r>
              <a:rPr lang="en-US" b="1" cap="all"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Longevity Starts with Construction </a:t>
            </a:r>
            <a:endParaRPr lang="en-US" cap="all"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endParaRPr lang="en-US" dirty="0"/>
          </a:p>
        </p:txBody>
      </p:sp>
      <p:sp>
        <p:nvSpPr>
          <p:cNvPr id="3" name="TextBox 2">
            <a:extLst>
              <a:ext uri="{FF2B5EF4-FFF2-40B4-BE49-F238E27FC236}">
                <a16:creationId xmlns:a16="http://schemas.microsoft.com/office/drawing/2014/main" id="{772A2CDE-F11A-E8CC-5668-0C89A704CE77}"/>
              </a:ext>
            </a:extLst>
          </p:cNvPr>
          <p:cNvSpPr txBox="1"/>
          <p:nvPr/>
        </p:nvSpPr>
        <p:spPr>
          <a:xfrm>
            <a:off x="231493" y="141890"/>
            <a:ext cx="6684579" cy="738664"/>
          </a:xfrm>
          <a:prstGeom prst="rect">
            <a:avLst/>
          </a:prstGeom>
          <a:noFill/>
        </p:spPr>
        <p:txBody>
          <a:bodyPr wrap="square" rtlCol="0">
            <a:spAutoFit/>
          </a:bodyPr>
          <a:lstStyle/>
          <a:p>
            <a:pPr>
              <a:tabLst>
                <a:tab pos="236538" algn="l"/>
              </a:tabLst>
            </a:pPr>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Construction Principals for Long-Term Performance</a:t>
            </a:r>
          </a:p>
          <a:p>
            <a:endParaRPr lang="en-US" dirty="0"/>
          </a:p>
        </p:txBody>
      </p:sp>
    </p:spTree>
    <p:extLst>
      <p:ext uri="{BB962C8B-B14F-4D97-AF65-F5344CB8AC3E}">
        <p14:creationId xmlns:p14="http://schemas.microsoft.com/office/powerpoint/2010/main" val="4157351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DC5B8-1002-1E5B-FD49-50AE1F89B1E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9172859-E4EA-671A-B0EF-0D7CCB2BF8E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9738" y="1521468"/>
            <a:ext cx="3245325" cy="2972258"/>
          </a:xfrm>
          <a:prstGeom prst="rect">
            <a:avLst/>
          </a:prstGeom>
        </p:spPr>
      </p:pic>
      <p:sp>
        <p:nvSpPr>
          <p:cNvPr id="3" name="TextBox 2">
            <a:extLst>
              <a:ext uri="{FF2B5EF4-FFF2-40B4-BE49-F238E27FC236}">
                <a16:creationId xmlns:a16="http://schemas.microsoft.com/office/drawing/2014/main" id="{5098B38A-99E0-71A1-1208-B448AD572FA2}"/>
              </a:ext>
            </a:extLst>
          </p:cNvPr>
          <p:cNvSpPr txBox="1"/>
          <p:nvPr/>
        </p:nvSpPr>
        <p:spPr>
          <a:xfrm>
            <a:off x="231493" y="141890"/>
            <a:ext cx="6684579" cy="738664"/>
          </a:xfrm>
          <a:prstGeom prst="rect">
            <a:avLst/>
          </a:prstGeom>
          <a:noFill/>
        </p:spPr>
        <p:txBody>
          <a:bodyPr wrap="square" rtlCol="0">
            <a:spAutoFit/>
          </a:bodyPr>
          <a:lstStyle/>
          <a:p>
            <a:pPr>
              <a:tabLst>
                <a:tab pos="236538" algn="l"/>
              </a:tabLst>
            </a:pPr>
            <a:r>
              <a:rPr lang="en-US" sz="2400" dirty="0">
                <a:latin typeface="Barlow Condensed Medium" panose="00000606000000000000" pitchFamily="2" charset="0"/>
                <a:ea typeface="Aktiv Grotesk" panose="020B0504020202020204" pitchFamily="34" charset="0"/>
                <a:cs typeface="Aktiv Grotesk" panose="020B0504020202020204" pitchFamily="34" charset="0"/>
              </a:rPr>
              <a:t>Construction Principals for Long-Term Performance</a:t>
            </a:r>
          </a:p>
          <a:p>
            <a:endParaRPr lang="en-US" dirty="0"/>
          </a:p>
        </p:txBody>
      </p:sp>
      <p:sp>
        <p:nvSpPr>
          <p:cNvPr id="2" name="TextBox 1">
            <a:extLst>
              <a:ext uri="{FF2B5EF4-FFF2-40B4-BE49-F238E27FC236}">
                <a16:creationId xmlns:a16="http://schemas.microsoft.com/office/drawing/2014/main" id="{337DB77F-25E2-018B-D974-92306EE63229}"/>
              </a:ext>
            </a:extLst>
          </p:cNvPr>
          <p:cNvSpPr txBox="1"/>
          <p:nvPr/>
        </p:nvSpPr>
        <p:spPr>
          <a:xfrm>
            <a:off x="231493" y="4880106"/>
            <a:ext cx="4296964" cy="1338828"/>
          </a:xfrm>
          <a:prstGeom prst="rect">
            <a:avLst/>
          </a:prstGeom>
          <a:noFill/>
        </p:spPr>
        <p:txBody>
          <a:bodyPr wrap="square" rtlCol="0">
            <a:spAutoFit/>
          </a:bodyPr>
          <a:lstStyle/>
          <a:p>
            <a:r>
              <a:rPr lang="en-US" b="1" dirty="0">
                <a:latin typeface="Aktiv Grotesk" panose="020B0504020202020204" pitchFamily="34" charset="0"/>
                <a:ea typeface="Aktiv Grotesk" panose="020B0504020202020204" pitchFamily="34" charset="0"/>
                <a:cs typeface="Aktiv Grotesk" panose="020B0504020202020204" pitchFamily="34" charset="0"/>
              </a:rPr>
              <a:t>STRUCTRUAL INTEGRITY + DESIGN BUILT TO WITHSTAND DAILY USE</a:t>
            </a:r>
          </a:p>
          <a:p>
            <a:pPr>
              <a:lnSpc>
                <a:spcPct val="150000"/>
              </a:lnSpc>
            </a:pPr>
            <a:endParaRPr lang="en-US" b="1" dirty="0">
              <a:latin typeface="Aktiv Grotesk" panose="020B0504020202020204" pitchFamily="34" charset="0"/>
              <a:ea typeface="Aktiv Grotesk" panose="020B0504020202020204" pitchFamily="34" charset="0"/>
              <a:cs typeface="Aktiv Grotesk" panose="020B0504020202020204" pitchFamily="34" charset="0"/>
            </a:endParaRPr>
          </a:p>
          <a:p>
            <a:endParaRPr lang="en-US" dirty="0"/>
          </a:p>
        </p:txBody>
      </p:sp>
      <p:pic>
        <p:nvPicPr>
          <p:cNvPr id="7" name="Picture 6">
            <a:extLst>
              <a:ext uri="{FF2B5EF4-FFF2-40B4-BE49-F238E27FC236}">
                <a16:creationId xmlns:a16="http://schemas.microsoft.com/office/drawing/2014/main" id="{6A3C9D09-067C-C49C-A401-77A9C3BBA8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2675" y="1521468"/>
            <a:ext cx="2832520" cy="2972258"/>
          </a:xfrm>
          <a:prstGeom prst="rect">
            <a:avLst/>
          </a:prstGeom>
        </p:spPr>
      </p:pic>
      <p:pic>
        <p:nvPicPr>
          <p:cNvPr id="9" name="Picture 8">
            <a:extLst>
              <a:ext uri="{FF2B5EF4-FFF2-40B4-BE49-F238E27FC236}">
                <a16:creationId xmlns:a16="http://schemas.microsoft.com/office/drawing/2014/main" id="{7E8CD10A-AC54-E749-D76F-AC0A0F55CE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48116" y="1521468"/>
            <a:ext cx="1981506" cy="2972258"/>
          </a:xfrm>
          <a:prstGeom prst="rect">
            <a:avLst/>
          </a:prstGeom>
        </p:spPr>
      </p:pic>
      <p:pic>
        <p:nvPicPr>
          <p:cNvPr id="11" name="Picture 10">
            <a:extLst>
              <a:ext uri="{FF2B5EF4-FFF2-40B4-BE49-F238E27FC236}">
                <a16:creationId xmlns:a16="http://schemas.microsoft.com/office/drawing/2014/main" id="{AD451576-60BC-26D8-B7FF-4685DA686D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88248" y="1521468"/>
            <a:ext cx="2972258" cy="2972258"/>
          </a:xfrm>
          <a:prstGeom prst="rect">
            <a:avLst/>
          </a:prstGeom>
        </p:spPr>
      </p:pic>
    </p:spTree>
    <p:extLst>
      <p:ext uri="{BB962C8B-B14F-4D97-AF65-F5344CB8AC3E}">
        <p14:creationId xmlns:p14="http://schemas.microsoft.com/office/powerpoint/2010/main" val="1040648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05C40"/>
        </a:solidFill>
        <a:effectLst/>
      </p:bgPr>
    </p:bg>
    <p:spTree>
      <p:nvGrpSpPr>
        <p:cNvPr id="1" name="">
          <a:extLst>
            <a:ext uri="{FF2B5EF4-FFF2-40B4-BE49-F238E27FC236}">
              <a16:creationId xmlns:a16="http://schemas.microsoft.com/office/drawing/2014/main" id="{8744F299-980B-EB6B-F527-13373A3F1E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7F7F8D-A76B-E5AF-90EA-B1FB1FA70B01}"/>
              </a:ext>
            </a:extLst>
          </p:cNvPr>
          <p:cNvSpPr txBox="1"/>
          <p:nvPr/>
        </p:nvSpPr>
        <p:spPr>
          <a:xfrm>
            <a:off x="448307" y="2682065"/>
            <a:ext cx="6188976" cy="1493870"/>
          </a:xfrm>
          <a:prstGeom prst="rect">
            <a:avLst/>
          </a:prstGeom>
          <a:noFill/>
        </p:spPr>
        <p:txBody>
          <a:bodyPr wrap="square" rtlCol="0">
            <a:spAutoFit/>
          </a:bodyPr>
          <a:lstStyle/>
          <a:p>
            <a:pPr>
              <a:lnSpc>
                <a:spcPct val="150000"/>
              </a:lnSpc>
            </a:pPr>
            <a:r>
              <a:rPr lang="en-US" sz="3200" dirty="0">
                <a:solidFill>
                  <a:schemeClr val="bg1"/>
                </a:solidFill>
                <a:latin typeface="Barlow Condensed SemiBold" panose="00000706000000000000" pitchFamily="2" charset="0"/>
                <a:ea typeface="Aktiv Grotesk" panose="020B0504020202020204" pitchFamily="34" charset="0"/>
                <a:cs typeface="Aktiv Grotesk" panose="020B0504020202020204" pitchFamily="34" charset="0"/>
              </a:rPr>
              <a:t>Student Performance,  Focus + Classroom Management</a:t>
            </a:r>
          </a:p>
        </p:txBody>
      </p:sp>
      <p:sp>
        <p:nvSpPr>
          <p:cNvPr id="4" name="Hexagon 3">
            <a:extLst>
              <a:ext uri="{FF2B5EF4-FFF2-40B4-BE49-F238E27FC236}">
                <a16:creationId xmlns:a16="http://schemas.microsoft.com/office/drawing/2014/main" id="{4B6B519E-CEE6-BFD4-3D4B-42E949205C40}"/>
              </a:ext>
            </a:extLst>
          </p:cNvPr>
          <p:cNvSpPr/>
          <p:nvPr/>
        </p:nvSpPr>
        <p:spPr>
          <a:xfrm>
            <a:off x="8147349" y="1924050"/>
            <a:ext cx="5647668" cy="4933950"/>
          </a:xfrm>
          <a:prstGeom prst="hexagon">
            <a:avLst/>
          </a:prstGeom>
          <a:blipFill dpi="0" rotWithShape="1">
            <a:blip r:embed="rId3">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726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3AD659-0B72-E934-9863-C80AD370844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6096000" cy="6858000"/>
          </a:xfrm>
          <a:prstGeom prst="rect">
            <a:avLst/>
          </a:prstGeom>
        </p:spPr>
      </p:pic>
      <p:sp>
        <p:nvSpPr>
          <p:cNvPr id="2" name="TextBox 1">
            <a:extLst>
              <a:ext uri="{FF2B5EF4-FFF2-40B4-BE49-F238E27FC236}">
                <a16:creationId xmlns:a16="http://schemas.microsoft.com/office/drawing/2014/main" id="{55ECDF82-EAC3-91B4-8ED1-AEB3747A33D7}"/>
              </a:ext>
            </a:extLst>
          </p:cNvPr>
          <p:cNvSpPr txBox="1"/>
          <p:nvPr/>
        </p:nvSpPr>
        <p:spPr>
          <a:xfrm>
            <a:off x="7053943" y="2967335"/>
            <a:ext cx="4629322" cy="923330"/>
          </a:xfrm>
          <a:prstGeom prst="rect">
            <a:avLst/>
          </a:prstGeom>
          <a:noFill/>
        </p:spPr>
        <p:txBody>
          <a:bodyPr wrap="square" rtlCol="0">
            <a:spAutoFit/>
          </a:bodyPr>
          <a:lstStyle/>
          <a:p>
            <a:pPr algn="r"/>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LOAD MANAGEMENT AND INSTRUMENT SUPPORT: SUPPORTING THE WEIGHT THE RIGHT WAY</a:t>
            </a:r>
          </a:p>
        </p:txBody>
      </p:sp>
      <p:sp>
        <p:nvSpPr>
          <p:cNvPr id="3" name="TextBox 2">
            <a:extLst>
              <a:ext uri="{FF2B5EF4-FFF2-40B4-BE49-F238E27FC236}">
                <a16:creationId xmlns:a16="http://schemas.microsoft.com/office/drawing/2014/main" id="{10B4BF45-3D7E-22A0-CEA2-F26A8EDC58A2}"/>
              </a:ext>
            </a:extLst>
          </p:cNvPr>
          <p:cNvSpPr txBox="1"/>
          <p:nvPr/>
        </p:nvSpPr>
        <p:spPr>
          <a:xfrm>
            <a:off x="231493" y="141890"/>
            <a:ext cx="6684579" cy="738664"/>
          </a:xfrm>
          <a:prstGeom prst="rect">
            <a:avLst/>
          </a:prstGeom>
          <a:noFill/>
        </p:spPr>
        <p:txBody>
          <a:bodyPr wrap="square" rtlCol="0">
            <a:spAutoFit/>
          </a:bodyPr>
          <a:lstStyle/>
          <a:p>
            <a:pPr>
              <a:tabLst>
                <a:tab pos="236538" algn="l"/>
              </a:tabLst>
            </a:pPr>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Construction Principals for Long-Term Performance</a:t>
            </a:r>
          </a:p>
          <a:p>
            <a:endParaRPr lang="en-US" dirty="0"/>
          </a:p>
        </p:txBody>
      </p:sp>
    </p:spTree>
    <p:extLst>
      <p:ext uri="{BB962C8B-B14F-4D97-AF65-F5344CB8AC3E}">
        <p14:creationId xmlns:p14="http://schemas.microsoft.com/office/powerpoint/2010/main" val="2048019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9C777-B700-6431-61BA-E49C18CFE8E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E252CEF-A310-B8DB-9391-7B3B0C33B2B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508000"/>
            <a:ext cx="12192000" cy="7366000"/>
          </a:xfrm>
          <a:prstGeom prst="rect">
            <a:avLst/>
          </a:prstGeom>
        </p:spPr>
      </p:pic>
      <p:sp>
        <p:nvSpPr>
          <p:cNvPr id="2" name="TextBox 1">
            <a:extLst>
              <a:ext uri="{FF2B5EF4-FFF2-40B4-BE49-F238E27FC236}">
                <a16:creationId xmlns:a16="http://schemas.microsoft.com/office/drawing/2014/main" id="{4659FC64-28FB-DE84-71D6-0672A220BC99}"/>
              </a:ext>
            </a:extLst>
          </p:cNvPr>
          <p:cNvSpPr txBox="1"/>
          <p:nvPr/>
        </p:nvSpPr>
        <p:spPr>
          <a:xfrm>
            <a:off x="6590299" y="6069779"/>
            <a:ext cx="5864772" cy="646331"/>
          </a:xfrm>
          <a:prstGeom prst="rect">
            <a:avLst/>
          </a:prstGeom>
          <a:noFill/>
        </p:spPr>
        <p:txBody>
          <a:bodyPr wrap="square" rtlCol="0">
            <a:spAutoFit/>
          </a:bodyPr>
          <a:lstStyle/>
          <a:p>
            <a:r>
              <a:rPr lang="en-US"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PRECISION MANUFACTURING + CONSISTENCY</a:t>
            </a:r>
          </a:p>
          <a:p>
            <a:endParaRPr lang="en-US" dirty="0"/>
          </a:p>
        </p:txBody>
      </p:sp>
      <p:sp>
        <p:nvSpPr>
          <p:cNvPr id="3" name="TextBox 2">
            <a:extLst>
              <a:ext uri="{FF2B5EF4-FFF2-40B4-BE49-F238E27FC236}">
                <a16:creationId xmlns:a16="http://schemas.microsoft.com/office/drawing/2014/main" id="{01489055-F82F-389A-D4CE-5251322D9F83}"/>
              </a:ext>
            </a:extLst>
          </p:cNvPr>
          <p:cNvSpPr txBox="1"/>
          <p:nvPr/>
        </p:nvSpPr>
        <p:spPr>
          <a:xfrm>
            <a:off x="231493" y="141890"/>
            <a:ext cx="6684579" cy="738664"/>
          </a:xfrm>
          <a:prstGeom prst="rect">
            <a:avLst/>
          </a:prstGeom>
          <a:noFill/>
        </p:spPr>
        <p:txBody>
          <a:bodyPr wrap="square" rtlCol="0">
            <a:spAutoFit/>
          </a:bodyPr>
          <a:lstStyle/>
          <a:p>
            <a:pPr>
              <a:tabLst>
                <a:tab pos="236538" algn="l"/>
              </a:tabLst>
            </a:pPr>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Construction Principals for Long-Term Performance</a:t>
            </a:r>
          </a:p>
          <a:p>
            <a:endParaRPr lang="en-US" dirty="0"/>
          </a:p>
        </p:txBody>
      </p:sp>
    </p:spTree>
    <p:extLst>
      <p:ext uri="{BB962C8B-B14F-4D97-AF65-F5344CB8AC3E}">
        <p14:creationId xmlns:p14="http://schemas.microsoft.com/office/powerpoint/2010/main" val="3155717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8AF2A-24A8-B374-96A4-3583D641805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5F00654-C419-06C0-89FD-57E0EF733AA0}"/>
              </a:ext>
            </a:extLst>
          </p:cNvPr>
          <p:cNvPicPr>
            <a:picLocks noChangeAspect="1"/>
          </p:cNvPicPr>
          <p:nvPr/>
        </p:nvPicPr>
        <p:blipFill>
          <a:blip r:embed="rId3"/>
          <a:stretch>
            <a:fillRect/>
          </a:stretch>
        </p:blipFill>
        <p:spPr>
          <a:xfrm>
            <a:off x="0" y="701040"/>
            <a:ext cx="12192000" cy="6156960"/>
          </a:xfrm>
          <a:prstGeom prst="rect">
            <a:avLst/>
          </a:prstGeom>
        </p:spPr>
      </p:pic>
      <p:sp>
        <p:nvSpPr>
          <p:cNvPr id="2" name="TextBox 1">
            <a:extLst>
              <a:ext uri="{FF2B5EF4-FFF2-40B4-BE49-F238E27FC236}">
                <a16:creationId xmlns:a16="http://schemas.microsoft.com/office/drawing/2014/main" id="{A6B83CD3-F362-01C5-6EC9-B050C0EEFC51}"/>
              </a:ext>
            </a:extLst>
          </p:cNvPr>
          <p:cNvSpPr txBox="1"/>
          <p:nvPr/>
        </p:nvSpPr>
        <p:spPr>
          <a:xfrm>
            <a:off x="0" y="3179355"/>
            <a:ext cx="2873829" cy="1200329"/>
          </a:xfrm>
          <a:prstGeom prst="rect">
            <a:avLst/>
          </a:prstGeom>
          <a:gradFill>
            <a:gsLst>
              <a:gs pos="100000">
                <a:srgbClr val="E3DAC5"/>
              </a:gs>
              <a:gs pos="22000">
                <a:schemeClr val="bg1">
                  <a:alpha val="88000"/>
                </a:schemeClr>
              </a:gs>
              <a:gs pos="100000">
                <a:srgbClr val="E3DAC5"/>
              </a:gs>
              <a:gs pos="90826">
                <a:srgbClr val="E3DAC5">
                  <a:alpha val="79000"/>
                </a:srgbClr>
              </a:gs>
              <a:gs pos="20000">
                <a:srgbClr val="E3DAC5">
                  <a:alpha val="73000"/>
                </a:srgbClr>
              </a:gs>
              <a:gs pos="78000">
                <a:srgbClr val="E3DAC5">
                  <a:alpha val="67000"/>
                </a:srgbClr>
              </a:gs>
            </a:gsLst>
            <a:lin ang="5400000" scaled="1"/>
          </a:gradFill>
        </p:spPr>
        <p:txBody>
          <a:bodyPr wrap="square" rtlCol="0">
            <a:spAutoFit/>
          </a:bodyPr>
          <a:lstStyle/>
          <a:p>
            <a:r>
              <a:rPr lang="en-US" b="1" dirty="0">
                <a:latin typeface="Aktiv Grotesk" panose="020B0504020202020204" pitchFamily="34" charset="0"/>
                <a:ea typeface="Aktiv Grotesk" panose="020B0504020202020204" pitchFamily="34" charset="0"/>
                <a:cs typeface="Aktiv Grotesk" panose="020B0504020202020204" pitchFamily="34" charset="0"/>
              </a:rPr>
              <a:t>MODULARITY WITHOUT COMPROMISING STRENGTH AND SOUNDNESS</a:t>
            </a:r>
          </a:p>
        </p:txBody>
      </p:sp>
      <p:sp>
        <p:nvSpPr>
          <p:cNvPr id="3" name="TextBox 2">
            <a:extLst>
              <a:ext uri="{FF2B5EF4-FFF2-40B4-BE49-F238E27FC236}">
                <a16:creationId xmlns:a16="http://schemas.microsoft.com/office/drawing/2014/main" id="{CB180877-82E3-250E-12F7-DB2DF21A624D}"/>
              </a:ext>
            </a:extLst>
          </p:cNvPr>
          <p:cNvSpPr txBox="1"/>
          <p:nvPr/>
        </p:nvSpPr>
        <p:spPr>
          <a:xfrm>
            <a:off x="231493" y="141890"/>
            <a:ext cx="6684579" cy="738664"/>
          </a:xfrm>
          <a:prstGeom prst="rect">
            <a:avLst/>
          </a:prstGeom>
          <a:noFill/>
        </p:spPr>
        <p:txBody>
          <a:bodyPr wrap="square" rtlCol="0">
            <a:spAutoFit/>
          </a:bodyPr>
          <a:lstStyle/>
          <a:p>
            <a:pPr>
              <a:tabLst>
                <a:tab pos="236538" algn="l"/>
              </a:tabLst>
            </a:pPr>
            <a:r>
              <a:rPr lang="en-US" sz="2400" dirty="0">
                <a:latin typeface="Barlow Condensed Medium" panose="00000606000000000000" pitchFamily="2" charset="0"/>
                <a:ea typeface="Aktiv Grotesk" panose="020B0504020202020204" pitchFamily="34" charset="0"/>
                <a:cs typeface="Aktiv Grotesk" panose="020B0504020202020204" pitchFamily="34" charset="0"/>
              </a:rPr>
              <a:t>Construction Principals for Long-Term Performance</a:t>
            </a:r>
          </a:p>
          <a:p>
            <a:endParaRPr lang="en-US" dirty="0"/>
          </a:p>
        </p:txBody>
      </p:sp>
    </p:spTree>
    <p:extLst>
      <p:ext uri="{BB962C8B-B14F-4D97-AF65-F5344CB8AC3E}">
        <p14:creationId xmlns:p14="http://schemas.microsoft.com/office/powerpoint/2010/main" val="2742708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A18A0D-256A-E7F3-5B15-B79F9542A6BE}"/>
              </a:ext>
            </a:extLst>
          </p:cNvPr>
          <p:cNvSpPr txBox="1"/>
          <p:nvPr/>
        </p:nvSpPr>
        <p:spPr>
          <a:xfrm>
            <a:off x="333829" y="3849914"/>
            <a:ext cx="6400800" cy="923330"/>
          </a:xfrm>
          <a:prstGeom prst="rect">
            <a:avLst/>
          </a:prstGeom>
          <a:noFill/>
        </p:spPr>
        <p:txBody>
          <a:bodyPr wrap="square" rtlCol="0">
            <a:spAutoFit/>
          </a:bodyPr>
          <a:lstStyle/>
          <a:p>
            <a:r>
              <a:rPr lang="en-US" i="1" dirty="0">
                <a:solidFill>
                  <a:schemeClr val="bg1"/>
                </a:solidFill>
              </a:rPr>
              <a:t>“When music spaces are designed with intention—from organization and safety to durability and flexibility—they perform better for students, educators, and facilities alike.”</a:t>
            </a:r>
          </a:p>
        </p:txBody>
      </p:sp>
    </p:spTree>
    <p:extLst>
      <p:ext uri="{BB962C8B-B14F-4D97-AF65-F5344CB8AC3E}">
        <p14:creationId xmlns:p14="http://schemas.microsoft.com/office/powerpoint/2010/main" val="3998790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F662CE-16C9-7281-0C16-7A4C94BE1A95}"/>
              </a:ext>
            </a:extLst>
          </p:cNvPr>
          <p:cNvPicPr>
            <a:picLocks noChangeAspect="1"/>
          </p:cNvPicPr>
          <p:nvPr/>
        </p:nvPicPr>
        <p:blipFill>
          <a:blip r:embed="rId2" cstate="screen">
            <a:extLst>
              <a:ext uri="{28A0092B-C50C-407E-A947-70E740481C1C}">
                <a14:useLocalDpi xmlns:a14="http://schemas.microsoft.com/office/drawing/2010/main"/>
              </a:ext>
            </a:extLst>
          </a:blip>
          <a:srcRect b="-1"/>
          <a:stretch>
            <a:fillRect/>
          </a:stretch>
        </p:blipFill>
        <p:spPr>
          <a:xfrm>
            <a:off x="0" y="0"/>
            <a:ext cx="12192000" cy="6857999"/>
          </a:xfrm>
          <a:prstGeom prst="rect">
            <a:avLst/>
          </a:prstGeom>
        </p:spPr>
      </p:pic>
    </p:spTree>
    <p:extLst>
      <p:ext uri="{BB962C8B-B14F-4D97-AF65-F5344CB8AC3E}">
        <p14:creationId xmlns:p14="http://schemas.microsoft.com/office/powerpoint/2010/main" val="28614156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B02C6F-7EAC-CE76-5297-DC2905C0E32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4449691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907B5-1D21-2F99-9C03-7F1FA3C2160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6613032" cy="6858000"/>
          </a:xfrm>
          <a:prstGeom prst="rect">
            <a:avLst/>
          </a:prstGeom>
        </p:spPr>
      </p:pic>
      <p:pic>
        <p:nvPicPr>
          <p:cNvPr id="7" name="Picture 6">
            <a:extLst>
              <a:ext uri="{FF2B5EF4-FFF2-40B4-BE49-F238E27FC236}">
                <a16:creationId xmlns:a16="http://schemas.microsoft.com/office/drawing/2014/main" id="{CB292DC4-2338-FA7C-BE51-896640ABF36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891544" y="0"/>
            <a:ext cx="2714172" cy="6858000"/>
          </a:xfrm>
          <a:prstGeom prst="rect">
            <a:avLst/>
          </a:prstGeom>
        </p:spPr>
      </p:pic>
      <p:pic>
        <p:nvPicPr>
          <p:cNvPr id="9" name="Picture 8">
            <a:extLst>
              <a:ext uri="{FF2B5EF4-FFF2-40B4-BE49-F238E27FC236}">
                <a16:creationId xmlns:a16="http://schemas.microsoft.com/office/drawing/2014/main" id="{D2AD5813-FB68-8209-C2C2-AF387DF407F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884229" y="0"/>
            <a:ext cx="2307771" cy="6858000"/>
          </a:xfrm>
          <a:prstGeom prst="rect">
            <a:avLst/>
          </a:prstGeom>
        </p:spPr>
      </p:pic>
    </p:spTree>
    <p:extLst>
      <p:ext uri="{BB962C8B-B14F-4D97-AF65-F5344CB8AC3E}">
        <p14:creationId xmlns:p14="http://schemas.microsoft.com/office/powerpoint/2010/main" val="3515245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8E106-58F2-A8CC-BE40-44F1376F764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98600" y="0"/>
            <a:ext cx="9893300" cy="6858000"/>
          </a:xfrm>
          <a:prstGeom prst="rect">
            <a:avLst/>
          </a:prstGeom>
        </p:spPr>
      </p:pic>
      <p:pic>
        <p:nvPicPr>
          <p:cNvPr id="5" name="Picture 4">
            <a:extLst>
              <a:ext uri="{FF2B5EF4-FFF2-40B4-BE49-F238E27FC236}">
                <a16:creationId xmlns:a16="http://schemas.microsoft.com/office/drawing/2014/main" id="{AF8B78BC-F541-D026-89B9-32059958AB9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559800" y="0"/>
            <a:ext cx="3632200" cy="6858000"/>
          </a:xfrm>
          <a:prstGeom prst="rect">
            <a:avLst/>
          </a:prstGeom>
        </p:spPr>
      </p:pic>
    </p:spTree>
    <p:extLst>
      <p:ext uri="{BB962C8B-B14F-4D97-AF65-F5344CB8AC3E}">
        <p14:creationId xmlns:p14="http://schemas.microsoft.com/office/powerpoint/2010/main" val="1450552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D36499-81F9-F461-B7C8-8B235A8D6D7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291" y="-1"/>
            <a:ext cx="12210297" cy="6858001"/>
          </a:xfrm>
          <a:prstGeom prst="rect">
            <a:avLst/>
          </a:prstGeom>
        </p:spPr>
      </p:pic>
    </p:spTree>
    <p:extLst>
      <p:ext uri="{BB962C8B-B14F-4D97-AF65-F5344CB8AC3E}">
        <p14:creationId xmlns:p14="http://schemas.microsoft.com/office/powerpoint/2010/main" val="3467580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7EC251-845E-33F6-8F5A-6C2CDB8492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212320" cy="6858000"/>
          </a:xfrm>
          <a:prstGeom prst="rect">
            <a:avLst/>
          </a:prstGeom>
        </p:spPr>
      </p:pic>
    </p:spTree>
    <p:extLst>
      <p:ext uri="{BB962C8B-B14F-4D97-AF65-F5344CB8AC3E}">
        <p14:creationId xmlns:p14="http://schemas.microsoft.com/office/powerpoint/2010/main" val="3672289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nstruction continues transforming middle and high school - School News  Network | A Window into Your Public Schools">
            <a:extLst>
              <a:ext uri="{FF2B5EF4-FFF2-40B4-BE49-F238E27FC236}">
                <a16:creationId xmlns:a16="http://schemas.microsoft.com/office/drawing/2014/main" id="{074C3D49-1EA8-389D-A0BF-B263D7DA7BB7}"/>
              </a:ext>
            </a:extLst>
          </p:cNvPr>
          <p:cNvPicPr>
            <a:picLocks noChangeAspect="1" noChangeArrowheads="1"/>
          </p:cNvPicPr>
          <p:nvPr/>
        </p:nvPicPr>
        <p:blipFill>
          <a:blip r:embed="rId3">
            <a:alphaModFix amt="40000"/>
            <a:extLst>
              <a:ext uri="{28A0092B-C50C-407E-A947-70E740481C1C}">
                <a14:useLocalDpi xmlns:a14="http://schemas.microsoft.com/office/drawing/2010/main"/>
              </a:ext>
            </a:extLst>
          </a:blip>
          <a:srcRect/>
          <a:stretch>
            <a:fillRect/>
          </a:stretch>
        </p:blipFill>
        <p:spPr bwMode="auto">
          <a:xfrm>
            <a:off x="0" y="-2266990"/>
            <a:ext cx="12192000" cy="9124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523543-0653-E695-F965-FEDD023D74EF}"/>
              </a:ext>
            </a:extLst>
          </p:cNvPr>
          <p:cNvSpPr txBox="1"/>
          <p:nvPr/>
        </p:nvSpPr>
        <p:spPr>
          <a:xfrm>
            <a:off x="5507421" y="2718960"/>
            <a:ext cx="6684579" cy="2231060"/>
          </a:xfrm>
          <a:prstGeom prst="rect">
            <a:avLst/>
          </a:prstGeom>
          <a:solidFill>
            <a:schemeClr val="tx1">
              <a:alpha val="69000"/>
            </a:schemeClr>
          </a:solidFill>
        </p:spPr>
        <p:txBody>
          <a:bodyPr wrap="square" rtlCol="0">
            <a:spAutoFit/>
          </a:bodyPr>
          <a:lstStyle/>
          <a:p>
            <a:pPr>
              <a:lnSpc>
                <a:spcPct val="200000"/>
              </a:lnSpc>
            </a:pPr>
            <a:r>
              <a:rPr lang="en-US" b="1" dirty="0">
                <a:solidFill>
                  <a:schemeClr val="bg1"/>
                </a:solidFill>
                <a:latin typeface="Aktiv Grotesk XBold" panose="020B0804020202020204" pitchFamily="34" charset="0"/>
                <a:ea typeface="Aktiv Grotesk XBold" panose="020B0804020202020204" pitchFamily="34" charset="0"/>
                <a:cs typeface="Aktiv Grotesk XBold" panose="020B0804020202020204" pitchFamily="34" charset="0"/>
              </a:rPr>
              <a:t>Student Performance Starts with the Environment</a:t>
            </a:r>
            <a:endParaRPr lang="en-US" dirty="0">
              <a:solidFill>
                <a:schemeClr val="bg1"/>
              </a:solidFill>
              <a:latin typeface="Aktiv Grotesk XBold" panose="020B0804020202020204" pitchFamily="34" charset="0"/>
              <a:ea typeface="Aktiv Grotesk XBold" panose="020B0804020202020204" pitchFamily="34" charset="0"/>
              <a:cs typeface="Aktiv Grotesk XBold" panose="020B0804020202020204" pitchFamily="34" charset="0"/>
            </a:endParaRPr>
          </a:p>
          <a:p>
            <a:pPr marL="285750" indent="-285750">
              <a:lnSpc>
                <a:spcPct val="200000"/>
              </a:lnSpc>
              <a:buFont typeface="Arial" panose="020B0604020202020204" pitchFamily="34" charset="0"/>
              <a:buChar char="•"/>
            </a:pPr>
            <a: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Music spaces are highly stimulating by nature</a:t>
            </a:r>
          </a:p>
          <a:p>
            <a:pPr marL="285750" indent="-285750">
              <a:lnSpc>
                <a:spcPct val="200000"/>
              </a:lnSpc>
              <a:buFont typeface="Arial" panose="020B0604020202020204" pitchFamily="34" charset="0"/>
              <a:buChar char="•"/>
            </a:pPr>
            <a: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Organization plays a critical role in focus and behavior</a:t>
            </a:r>
          </a:p>
          <a:p>
            <a:pPr marL="285750" indent="-285750">
              <a:lnSpc>
                <a:spcPct val="200000"/>
              </a:lnSpc>
              <a:buFont typeface="Arial" panose="020B0604020202020204" pitchFamily="34" charset="0"/>
              <a:buChar char="•"/>
            </a:pPr>
            <a:r>
              <a:rPr lang="en-US"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Storage influences how students move, think, and perform</a:t>
            </a:r>
          </a:p>
        </p:txBody>
      </p:sp>
      <p:sp>
        <p:nvSpPr>
          <p:cNvPr id="3" name="TextBox 2">
            <a:extLst>
              <a:ext uri="{FF2B5EF4-FFF2-40B4-BE49-F238E27FC236}">
                <a16:creationId xmlns:a16="http://schemas.microsoft.com/office/drawing/2014/main" id="{9EC7DC73-5BE6-CE15-7B98-989527D2B9FB}"/>
              </a:ext>
            </a:extLst>
          </p:cNvPr>
          <p:cNvSpPr txBox="1"/>
          <p:nvPr/>
        </p:nvSpPr>
        <p:spPr>
          <a:xfrm>
            <a:off x="0" y="141890"/>
            <a:ext cx="6684579" cy="738664"/>
          </a:xfrm>
          <a:prstGeom prst="rect">
            <a:avLst/>
          </a:prstGeom>
          <a:noFill/>
        </p:spPr>
        <p:txBody>
          <a:bodyPr wrap="square" rtlCol="0">
            <a:spAutoFit/>
          </a:bodyPr>
          <a:lstStyle/>
          <a:p>
            <a:r>
              <a:rPr lang="en-US" sz="2400" dirty="0">
                <a:latin typeface="Barlow Condensed Medium" panose="00000606000000000000" pitchFamily="2" charset="0"/>
                <a:ea typeface="Aktiv Grotesk" panose="020B0504020202020204" pitchFamily="34" charset="0"/>
                <a:cs typeface="Aktiv Grotesk" panose="020B0504020202020204" pitchFamily="34" charset="0"/>
              </a:rPr>
              <a:t>Student Performance,  Focus + Classroom Management</a:t>
            </a:r>
          </a:p>
          <a:p>
            <a:endParaRPr lang="en-US" dirty="0"/>
          </a:p>
        </p:txBody>
      </p:sp>
    </p:spTree>
    <p:extLst>
      <p:ext uri="{BB962C8B-B14F-4D97-AF65-F5344CB8AC3E}">
        <p14:creationId xmlns:p14="http://schemas.microsoft.com/office/powerpoint/2010/main" val="11070299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7E0134-9902-B100-16E2-7D6C95941D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4800" y="0"/>
            <a:ext cx="4783657" cy="6858000"/>
          </a:xfrm>
          <a:prstGeom prst="rect">
            <a:avLst/>
          </a:prstGeom>
        </p:spPr>
      </p:pic>
      <p:pic>
        <p:nvPicPr>
          <p:cNvPr id="5" name="Picture 4">
            <a:extLst>
              <a:ext uri="{FF2B5EF4-FFF2-40B4-BE49-F238E27FC236}">
                <a16:creationId xmlns:a16="http://schemas.microsoft.com/office/drawing/2014/main" id="{13F1FB0D-BBBB-4A07-62D0-03F2D200FA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pic>
        <p:nvPicPr>
          <p:cNvPr id="7" name="Picture 6">
            <a:extLst>
              <a:ext uri="{FF2B5EF4-FFF2-40B4-BE49-F238E27FC236}">
                <a16:creationId xmlns:a16="http://schemas.microsoft.com/office/drawing/2014/main" id="{3CA7B80C-CA45-F335-9209-07FFF429895D}"/>
              </a:ext>
            </a:extLst>
          </p:cNvPr>
          <p:cNvPicPr>
            <a:picLocks noChangeAspect="1"/>
          </p:cNvPicPr>
          <p:nvPr/>
        </p:nvPicPr>
        <p:blipFill>
          <a:blip r:embed="rId4" cstate="screen">
            <a:extLst>
              <a:ext uri="{28A0092B-C50C-407E-A947-70E740481C1C}">
                <a14:useLocalDpi xmlns:a14="http://schemas.microsoft.com/office/drawing/2010/main"/>
              </a:ext>
            </a:extLst>
          </a:blip>
          <a:srcRect b="-1"/>
          <a:stretch>
            <a:fillRect/>
          </a:stretch>
        </p:blipFill>
        <p:spPr>
          <a:xfrm>
            <a:off x="9861257" y="290286"/>
            <a:ext cx="2322286" cy="6567714"/>
          </a:xfrm>
          <a:prstGeom prst="rect">
            <a:avLst/>
          </a:prstGeom>
        </p:spPr>
      </p:pic>
    </p:spTree>
    <p:extLst>
      <p:ext uri="{BB962C8B-B14F-4D97-AF65-F5344CB8AC3E}">
        <p14:creationId xmlns:p14="http://schemas.microsoft.com/office/powerpoint/2010/main" val="17630880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AE82F-C1B1-FC92-1937-FC55DE1DFC2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7215" y="-965201"/>
            <a:ext cx="12219215" cy="7823201"/>
          </a:xfrm>
          <a:prstGeom prst="rect">
            <a:avLst/>
          </a:prstGeom>
        </p:spPr>
      </p:pic>
    </p:spTree>
    <p:extLst>
      <p:ext uri="{BB962C8B-B14F-4D97-AF65-F5344CB8AC3E}">
        <p14:creationId xmlns:p14="http://schemas.microsoft.com/office/powerpoint/2010/main" val="1901423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6081E4-5FA0-73B6-1E5F-78B9B8B31D0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2799102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43746F0-363B-FFDB-E4BF-6932BB4A81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Tree>
    <p:extLst>
      <p:ext uri="{BB962C8B-B14F-4D97-AF65-F5344CB8AC3E}">
        <p14:creationId xmlns:p14="http://schemas.microsoft.com/office/powerpoint/2010/main" val="2124674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FCFE02-CA5C-1AC4-91D9-0242A427D4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1500" y="0"/>
            <a:ext cx="10287000" cy="6858000"/>
          </a:xfrm>
          <a:prstGeom prst="rect">
            <a:avLst/>
          </a:prstGeom>
        </p:spPr>
      </p:pic>
      <p:pic>
        <p:nvPicPr>
          <p:cNvPr id="5" name="Picture 4">
            <a:extLst>
              <a:ext uri="{FF2B5EF4-FFF2-40B4-BE49-F238E27FC236}">
                <a16:creationId xmlns:a16="http://schemas.microsoft.com/office/drawing/2014/main" id="{4FB721F4-631C-4849-A853-12A3A2F0E80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378700" y="0"/>
            <a:ext cx="4813300" cy="6858000"/>
          </a:xfrm>
          <a:prstGeom prst="rect">
            <a:avLst/>
          </a:prstGeom>
        </p:spPr>
      </p:pic>
    </p:spTree>
    <p:extLst>
      <p:ext uri="{BB962C8B-B14F-4D97-AF65-F5344CB8AC3E}">
        <p14:creationId xmlns:p14="http://schemas.microsoft.com/office/powerpoint/2010/main" val="31323778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59F55-8D17-334D-A81C-E26A9C2D8D2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7150100"/>
          </a:xfrm>
          <a:prstGeom prst="rect">
            <a:avLst/>
          </a:prstGeom>
        </p:spPr>
      </p:pic>
    </p:spTree>
    <p:extLst>
      <p:ext uri="{BB962C8B-B14F-4D97-AF65-F5344CB8AC3E}">
        <p14:creationId xmlns:p14="http://schemas.microsoft.com/office/powerpoint/2010/main" val="686148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F9201-5158-F8F8-79EA-05A66FF3630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7155104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700FED-92DC-55FD-E52F-CF1B882B7B35}"/>
              </a:ext>
            </a:extLst>
          </p:cNvPr>
          <p:cNvSpPr txBox="1"/>
          <p:nvPr/>
        </p:nvSpPr>
        <p:spPr>
          <a:xfrm>
            <a:off x="3001512" y="1722447"/>
            <a:ext cx="6188976" cy="800219"/>
          </a:xfrm>
          <a:prstGeom prst="rect">
            <a:avLst/>
          </a:prstGeom>
          <a:noFill/>
        </p:spPr>
        <p:txBody>
          <a:bodyPr wrap="square" rtlCol="0">
            <a:spAutoFit/>
          </a:bodyPr>
          <a:lstStyle/>
          <a:p>
            <a:pPr algn="ctr"/>
            <a:r>
              <a:rPr lang="en-US" sz="4600" b="1" dirty="0">
                <a:solidFill>
                  <a:schemeClr val="bg1"/>
                </a:solidFill>
                <a:latin typeface="Barlow Condensed SemiBold" panose="00000706000000000000" pitchFamily="2" charset="0"/>
                <a:cs typeface="Arial Narrow" panose="020B0604020202020204" pitchFamily="34" charset="0"/>
              </a:rPr>
              <a:t>Q+A</a:t>
            </a:r>
          </a:p>
        </p:txBody>
      </p:sp>
    </p:spTree>
    <p:extLst>
      <p:ext uri="{BB962C8B-B14F-4D97-AF65-F5344CB8AC3E}">
        <p14:creationId xmlns:p14="http://schemas.microsoft.com/office/powerpoint/2010/main" val="977617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47B12F-1C92-E0BD-4C8C-7B42C6FCFD5F}"/>
              </a:ext>
            </a:extLst>
          </p:cNvPr>
          <p:cNvSpPr txBox="1"/>
          <p:nvPr/>
        </p:nvSpPr>
        <p:spPr>
          <a:xfrm>
            <a:off x="98801" y="197972"/>
            <a:ext cx="6985110" cy="738664"/>
          </a:xfrm>
          <a:prstGeom prst="rect">
            <a:avLst/>
          </a:prstGeom>
          <a:noFill/>
        </p:spPr>
        <p:txBody>
          <a:bodyPr wrap="square" rtlCol="0">
            <a:spAutoFit/>
          </a:bodyPr>
          <a:lstStyle/>
          <a:p>
            <a:r>
              <a:rPr lang="en-US" sz="1400" dirty="0">
                <a:solidFill>
                  <a:schemeClr val="bg1"/>
                </a:solidFill>
                <a:latin typeface="Barlow Condensed SemiBold" panose="00000706000000000000" pitchFamily="2" charset="0"/>
              </a:rPr>
              <a:t>BIBLIOGRAPHY</a:t>
            </a:r>
          </a:p>
          <a:p>
            <a:r>
              <a:rPr lang="en-US" sz="1400" dirty="0">
                <a:solidFill>
                  <a:schemeClr val="bg1"/>
                </a:solidFill>
                <a:latin typeface="Barlow Condensed SemiBold" panose="00000706000000000000" pitchFamily="2" charset="0"/>
                <a:ea typeface="Aktiv Grotesk Medium" panose="020B0604020202020204" pitchFamily="34" charset="0"/>
                <a:cs typeface="Aktiv Grotesk Medium" panose="020B0604020202020204" pitchFamily="34" charset="0"/>
              </a:rPr>
              <a:t>Behind the Music: Designing Safer, Smarter Spaces for Student Success</a:t>
            </a:r>
          </a:p>
          <a:p>
            <a:endParaRPr lang="en-US" sz="1400" dirty="0">
              <a:solidFill>
                <a:schemeClr val="bg1"/>
              </a:solidFill>
              <a:latin typeface="Barlow Condensed SemiBold" panose="00000706000000000000" pitchFamily="2" charset="0"/>
            </a:endParaRPr>
          </a:p>
        </p:txBody>
      </p:sp>
      <p:sp>
        <p:nvSpPr>
          <p:cNvPr id="5" name="TextBox 4">
            <a:extLst>
              <a:ext uri="{FF2B5EF4-FFF2-40B4-BE49-F238E27FC236}">
                <a16:creationId xmlns:a16="http://schemas.microsoft.com/office/drawing/2014/main" id="{430DA450-B8F8-28A0-4CFD-74619FCB0020}"/>
              </a:ext>
            </a:extLst>
          </p:cNvPr>
          <p:cNvSpPr txBox="1"/>
          <p:nvPr/>
        </p:nvSpPr>
        <p:spPr>
          <a:xfrm>
            <a:off x="505239" y="1568053"/>
            <a:ext cx="4533900" cy="4555093"/>
          </a:xfrm>
          <a:prstGeom prst="rect">
            <a:avLst/>
          </a:prstGeom>
          <a:noFill/>
        </p:spPr>
        <p:txBody>
          <a:bodyPr wrap="square" rtlCol="0">
            <a:spAutoFit/>
          </a:bodyPr>
          <a:lstStyle/>
          <a:p>
            <a:pPr>
              <a:buFont typeface="+mj-lt"/>
              <a:buAutoNum type="arabicPeriod"/>
            </a:pPr>
            <a:r>
              <a:rPr lang="en-US" sz="1000" dirty="0">
                <a:solidFill>
                  <a:schemeClr val="bg1"/>
                </a:solidFill>
              </a:rPr>
              <a:t>Barrett, P., Davies, F., Zhang, Y., &amp; Barrett, L. (2015). </a:t>
            </a:r>
            <a:r>
              <a:rPr lang="en-US" sz="1000" i="1" dirty="0">
                <a:solidFill>
                  <a:schemeClr val="bg1"/>
                </a:solidFill>
              </a:rPr>
              <a:t>The impact of classroom design on pupils’ learning: Final results of a holistic, multi-level analysis.</a:t>
            </a:r>
            <a:r>
              <a:rPr lang="en-US" sz="1000" dirty="0">
                <a:solidFill>
                  <a:schemeClr val="bg1"/>
                </a:solidFill>
              </a:rPr>
              <a:t> </a:t>
            </a:r>
            <a:r>
              <a:rPr lang="en-US" sz="1000" b="1" dirty="0">
                <a:solidFill>
                  <a:schemeClr val="bg1"/>
                </a:solidFill>
              </a:rPr>
              <a:t>Building and Environment, 89</a:t>
            </a:r>
            <a:r>
              <a:rPr lang="en-US" sz="1000" dirty="0">
                <a:solidFill>
                  <a:schemeClr val="bg1"/>
                </a:solidFill>
              </a:rPr>
              <a:t>, 118–133. </a:t>
            </a:r>
          </a:p>
          <a:p>
            <a:pPr>
              <a:buFont typeface="+mj-lt"/>
              <a:buAutoNum type="arabicPeriod"/>
            </a:pPr>
            <a:r>
              <a:rPr lang="en-US" sz="1000" dirty="0">
                <a:solidFill>
                  <a:schemeClr val="bg1"/>
                </a:solidFill>
              </a:rPr>
              <a:t>McMains, S. A., &amp; Kastner, S. (2011). </a:t>
            </a:r>
            <a:r>
              <a:rPr lang="en-US" sz="1000" i="1" dirty="0">
                <a:solidFill>
                  <a:schemeClr val="bg1"/>
                </a:solidFill>
              </a:rPr>
              <a:t>Interactions of Top-Down and Bottom-Up Mechanisms in Human Visual Cortex.</a:t>
            </a:r>
            <a:r>
              <a:rPr lang="en-US" sz="1000" dirty="0">
                <a:solidFill>
                  <a:schemeClr val="bg1"/>
                </a:solidFill>
              </a:rPr>
              <a:t> </a:t>
            </a:r>
            <a:r>
              <a:rPr lang="en-US" sz="1000" b="1" dirty="0">
                <a:solidFill>
                  <a:schemeClr val="bg1"/>
                </a:solidFill>
              </a:rPr>
              <a:t>Journal of Neuroscience, 31(2)</a:t>
            </a:r>
            <a:r>
              <a:rPr lang="en-US" sz="1000" dirty="0">
                <a:solidFill>
                  <a:schemeClr val="bg1"/>
                </a:solidFill>
              </a:rPr>
              <a:t>, 587–597. </a:t>
            </a:r>
          </a:p>
          <a:p>
            <a:pPr>
              <a:buFont typeface="+mj-lt"/>
              <a:buAutoNum type="arabicPeriod"/>
            </a:pPr>
            <a:r>
              <a:rPr lang="en-US" sz="1000" dirty="0">
                <a:solidFill>
                  <a:schemeClr val="bg1"/>
                </a:solidFill>
              </a:rPr>
              <a:t>Princeton Alumni Weekly. (n.d.). </a:t>
            </a:r>
            <a:r>
              <a:rPr lang="en-US" sz="1000" i="1" dirty="0">
                <a:solidFill>
                  <a:schemeClr val="bg1"/>
                </a:solidFill>
              </a:rPr>
              <a:t>Psychology: Your Attention, Please</a:t>
            </a:r>
            <a:r>
              <a:rPr lang="en-US" sz="1000" dirty="0">
                <a:solidFill>
                  <a:schemeClr val="bg1"/>
                </a:solidFill>
              </a:rPr>
              <a:t> (summary of Princeton attention research; clutter and attention). </a:t>
            </a:r>
          </a:p>
          <a:p>
            <a:pPr>
              <a:buFont typeface="+mj-lt"/>
              <a:buAutoNum type="arabicPeriod"/>
            </a:pPr>
            <a:r>
              <a:rPr lang="en-US" sz="1000" dirty="0">
                <a:solidFill>
                  <a:schemeClr val="bg1"/>
                </a:solidFill>
              </a:rPr>
              <a:t>Princeton </a:t>
            </a:r>
            <a:r>
              <a:rPr lang="en-US" sz="1000" dirty="0" err="1">
                <a:solidFill>
                  <a:schemeClr val="bg1"/>
                </a:solidFill>
              </a:rPr>
              <a:t>IPaLab</a:t>
            </a:r>
            <a:r>
              <a:rPr lang="en-US" sz="1000" dirty="0">
                <a:solidFill>
                  <a:schemeClr val="bg1"/>
                </a:solidFill>
              </a:rPr>
              <a:t> (Princeton University). (n.d.). </a:t>
            </a:r>
            <a:r>
              <a:rPr lang="en-US" sz="1000" i="1" dirty="0">
                <a:solidFill>
                  <a:schemeClr val="bg1"/>
                </a:solidFill>
              </a:rPr>
              <a:t>Article / Document 296</a:t>
            </a:r>
            <a:r>
              <a:rPr lang="en-US" sz="1000" dirty="0">
                <a:solidFill>
                  <a:schemeClr val="bg1"/>
                </a:solidFill>
              </a:rPr>
              <a:t> (discussion of clutter/disorganized environments and focus). </a:t>
            </a:r>
          </a:p>
          <a:p>
            <a:pPr>
              <a:buFont typeface="+mj-lt"/>
              <a:buAutoNum type="arabicPeriod"/>
            </a:pPr>
            <a:r>
              <a:rPr lang="en-US" sz="1000" dirty="0">
                <a:solidFill>
                  <a:schemeClr val="bg1"/>
                </a:solidFill>
              </a:rPr>
              <a:t>National Association for Music Education (</a:t>
            </a:r>
            <a:r>
              <a:rPr lang="en-US" sz="1000" dirty="0" err="1">
                <a:solidFill>
                  <a:schemeClr val="bg1"/>
                </a:solidFill>
              </a:rPr>
              <a:t>NAfME</a:t>
            </a:r>
            <a:r>
              <a:rPr lang="en-US" sz="1000" dirty="0">
                <a:solidFill>
                  <a:schemeClr val="bg1"/>
                </a:solidFill>
              </a:rPr>
              <a:t>). (n.d.). Eugene Butler quote in </a:t>
            </a:r>
            <a:r>
              <a:rPr lang="en-US" sz="1000" i="1" dirty="0">
                <a:solidFill>
                  <a:schemeClr val="bg1"/>
                </a:solidFill>
              </a:rPr>
              <a:t>What Is the Most Important Thing You Want Your Students to Learn From You?</a:t>
            </a:r>
            <a:r>
              <a:rPr lang="en-US" sz="1000" dirty="0">
                <a:solidFill>
                  <a:schemeClr val="bg1"/>
                </a:solidFill>
              </a:rPr>
              <a:t> </a:t>
            </a:r>
          </a:p>
          <a:p>
            <a:pPr>
              <a:buFont typeface="+mj-lt"/>
              <a:buAutoNum type="arabicPeriod"/>
            </a:pPr>
            <a:r>
              <a:rPr lang="en-US" sz="1000" dirty="0">
                <a:solidFill>
                  <a:schemeClr val="bg1"/>
                </a:solidFill>
              </a:rPr>
              <a:t>U.S. Department of Justice. (2010). </a:t>
            </a:r>
            <a:r>
              <a:rPr lang="en-US" sz="1000" i="1" dirty="0">
                <a:solidFill>
                  <a:schemeClr val="bg1"/>
                </a:solidFill>
              </a:rPr>
              <a:t>2010 ADA Standards for Accessible Design</a:t>
            </a:r>
            <a:r>
              <a:rPr lang="en-US" sz="1000" dirty="0">
                <a:solidFill>
                  <a:schemeClr val="bg1"/>
                </a:solidFill>
              </a:rPr>
              <a:t> (official ADA Standards landing page). </a:t>
            </a:r>
          </a:p>
          <a:p>
            <a:pPr>
              <a:buFont typeface="+mj-lt"/>
              <a:buAutoNum type="arabicPeriod"/>
            </a:pPr>
            <a:r>
              <a:rPr lang="en-US" sz="1000" dirty="0">
                <a:solidFill>
                  <a:schemeClr val="bg1"/>
                </a:solidFill>
              </a:rPr>
              <a:t>U.S. Department of Justice. (2010). </a:t>
            </a:r>
            <a:r>
              <a:rPr lang="en-US" sz="1000" i="1" dirty="0">
                <a:solidFill>
                  <a:schemeClr val="bg1"/>
                </a:solidFill>
              </a:rPr>
              <a:t>2010 ADA Standards for Accessible Design</a:t>
            </a:r>
            <a:r>
              <a:rPr lang="en-US" sz="1000" dirty="0">
                <a:solidFill>
                  <a:schemeClr val="bg1"/>
                </a:solidFill>
              </a:rPr>
              <a:t> (PDF full text). </a:t>
            </a:r>
          </a:p>
          <a:p>
            <a:pPr>
              <a:buFont typeface="+mj-lt"/>
              <a:buAutoNum type="arabicPeriod"/>
            </a:pPr>
            <a:r>
              <a:rPr lang="en-US" sz="1000" dirty="0">
                <a:solidFill>
                  <a:schemeClr val="bg1"/>
                </a:solidFill>
              </a:rPr>
              <a:t>U.S. Access Board. (n.d.). </a:t>
            </a:r>
            <a:r>
              <a:rPr lang="en-US" sz="1000" i="1" dirty="0">
                <a:solidFill>
                  <a:schemeClr val="bg1"/>
                </a:solidFill>
              </a:rPr>
              <a:t>ADA Guide: Chapter 3 – Operable Parts</a:t>
            </a:r>
            <a:r>
              <a:rPr lang="en-US" sz="1000" dirty="0">
                <a:solidFill>
                  <a:schemeClr val="bg1"/>
                </a:solidFill>
              </a:rPr>
              <a:t> (reach ranges / obstructed reach guidance). </a:t>
            </a:r>
          </a:p>
          <a:p>
            <a:pPr>
              <a:buFont typeface="+mj-lt"/>
              <a:buAutoNum type="arabicPeriod"/>
            </a:pPr>
            <a:r>
              <a:rPr lang="en-US" sz="1000" dirty="0">
                <a:solidFill>
                  <a:schemeClr val="bg1"/>
                </a:solidFill>
              </a:rPr>
              <a:t>International Code Council (ICC). (n.d.). </a:t>
            </a:r>
            <a:r>
              <a:rPr lang="en-US" sz="1000" i="1" dirty="0">
                <a:solidFill>
                  <a:schemeClr val="bg1"/>
                </a:solidFill>
              </a:rPr>
              <a:t>2010 ADA Standards – Chapter 3 / Section 308 (Reach Ranges)</a:t>
            </a:r>
            <a:r>
              <a:rPr lang="en-US" sz="1000" dirty="0">
                <a:solidFill>
                  <a:schemeClr val="bg1"/>
                </a:solidFill>
              </a:rPr>
              <a:t> (code reference view). </a:t>
            </a:r>
          </a:p>
          <a:p>
            <a:pPr>
              <a:buFont typeface="+mj-lt"/>
              <a:buAutoNum type="arabicPeriod"/>
            </a:pPr>
            <a:r>
              <a:rPr lang="en-US" sz="1000" dirty="0" err="1">
                <a:solidFill>
                  <a:schemeClr val="bg1"/>
                </a:solidFill>
              </a:rPr>
              <a:t>Corada</a:t>
            </a:r>
            <a:r>
              <a:rPr lang="en-US" sz="1000" dirty="0">
                <a:solidFill>
                  <a:schemeClr val="bg1"/>
                </a:solidFill>
              </a:rPr>
              <a:t>. (n.d.). </a:t>
            </a:r>
            <a:r>
              <a:rPr lang="en-US" sz="1000" i="1" dirty="0">
                <a:solidFill>
                  <a:schemeClr val="bg1"/>
                </a:solidFill>
              </a:rPr>
              <a:t>2010 ADA Standards – Section 308 Reach Ranges</a:t>
            </a:r>
            <a:r>
              <a:rPr lang="en-US" sz="1000" dirty="0">
                <a:solidFill>
                  <a:schemeClr val="bg1"/>
                </a:solidFill>
              </a:rPr>
              <a:t> (including advisory guidance for children). </a:t>
            </a:r>
          </a:p>
          <a:p>
            <a:pPr marL="228600" indent="-228600">
              <a:buFont typeface="+mj-lt"/>
              <a:buAutoNum type="arabicPeriod" startAt="11"/>
            </a:pPr>
            <a:r>
              <a:rPr lang="en-US" sz="1000" dirty="0">
                <a:solidFill>
                  <a:schemeClr val="bg1"/>
                </a:solidFill>
              </a:rPr>
              <a:t>National Institute for Occupational Safety and Health (NIOSH), CDC.</a:t>
            </a:r>
          </a:p>
          <a:p>
            <a:r>
              <a:rPr lang="en-US" sz="1000" dirty="0">
                <a:solidFill>
                  <a:schemeClr val="bg1"/>
                </a:solidFill>
              </a:rPr>
              <a:t>(2024</a:t>
            </a:r>
            <a:r>
              <a:rPr lang="en-US" sz="1000" dirty="0"/>
              <a:t>). </a:t>
            </a:r>
            <a:r>
              <a:rPr lang="en-US" sz="1000" i="1" dirty="0">
                <a:solidFill>
                  <a:schemeClr val="bg1"/>
                </a:solidFill>
              </a:rPr>
              <a:t>Revised NIOSH Lifting Equation (RNLE)	</a:t>
            </a:r>
          </a:p>
          <a:p>
            <a:pPr marL="228600" indent="-228600">
              <a:buFont typeface="+mj-lt"/>
              <a:buAutoNum type="arabicPeriod" startAt="12"/>
            </a:pPr>
            <a:r>
              <a:rPr lang="en-US" sz="1000" dirty="0">
                <a:solidFill>
                  <a:schemeClr val="bg1"/>
                </a:solidFill>
              </a:rPr>
              <a:t>Occupational Safety and Health Administration (OSHA). (2013). </a:t>
            </a:r>
            <a:r>
              <a:rPr lang="en-US" sz="1000" i="1" dirty="0">
                <a:solidFill>
                  <a:schemeClr val="bg1"/>
                </a:solidFill>
              </a:rPr>
              <a:t>Standard</a:t>
            </a:r>
          </a:p>
          <a:p>
            <a:r>
              <a:rPr lang="en-US" sz="1000" i="1" dirty="0">
                <a:solidFill>
                  <a:schemeClr val="bg1"/>
                </a:solidFill>
              </a:rPr>
              <a:t>Interpretation: Safe weight limits / NIOSH lifting equation and 51-lb baseline.</a:t>
            </a:r>
            <a:r>
              <a:rPr lang="en-US" sz="1000" dirty="0">
                <a:solidFill>
                  <a:schemeClr val="bg1"/>
                </a:solidFill>
              </a:rPr>
              <a:t> </a:t>
            </a:r>
          </a:p>
          <a:p>
            <a:pPr>
              <a:buFont typeface="+mj-lt"/>
              <a:buAutoNum type="arabicPeriod" startAt="12"/>
            </a:pPr>
            <a:endParaRPr lang="en-US" sz="1000" dirty="0">
              <a:solidFill>
                <a:schemeClr val="bg1"/>
              </a:solidFill>
            </a:endParaRPr>
          </a:p>
        </p:txBody>
      </p:sp>
      <p:sp>
        <p:nvSpPr>
          <p:cNvPr id="6" name="TextBox 5">
            <a:extLst>
              <a:ext uri="{FF2B5EF4-FFF2-40B4-BE49-F238E27FC236}">
                <a16:creationId xmlns:a16="http://schemas.microsoft.com/office/drawing/2014/main" id="{E07953C8-681D-8041-A2E3-F5AA2CEA8674}"/>
              </a:ext>
            </a:extLst>
          </p:cNvPr>
          <p:cNvSpPr txBox="1"/>
          <p:nvPr/>
        </p:nvSpPr>
        <p:spPr>
          <a:xfrm>
            <a:off x="5656194" y="1568053"/>
            <a:ext cx="4533900" cy="3785652"/>
          </a:xfrm>
          <a:prstGeom prst="rect">
            <a:avLst/>
          </a:prstGeom>
          <a:noFill/>
        </p:spPr>
        <p:txBody>
          <a:bodyPr wrap="square" rtlCol="0">
            <a:spAutoFit/>
          </a:bodyPr>
          <a:lstStyle/>
          <a:p>
            <a:pPr marL="228600" indent="-228600">
              <a:buFont typeface="+mj-lt"/>
              <a:buAutoNum type="arabicPeriod" startAt="13"/>
            </a:pPr>
            <a:r>
              <a:rPr lang="en-US" sz="1000" dirty="0">
                <a:solidFill>
                  <a:schemeClr val="bg1"/>
                </a:solidFill>
              </a:rPr>
              <a:t>American Physical Therapy Association (APTA). (n.d.). </a:t>
            </a:r>
            <a:r>
              <a:rPr lang="en-US" sz="1000" i="1" dirty="0">
                <a:solidFill>
                  <a:schemeClr val="bg1"/>
                </a:solidFill>
              </a:rPr>
              <a:t>Safe Student Lifting and Transfers in the School Setting: A Decision-Making Guide</a:t>
            </a:r>
            <a:r>
              <a:rPr lang="en-US" sz="1000" dirty="0">
                <a:solidFill>
                  <a:schemeClr val="bg1"/>
                </a:solidFill>
              </a:rPr>
              <a:t> (includes reference to NIOSH 51-lb baseline under ideal conditions). </a:t>
            </a:r>
          </a:p>
          <a:p>
            <a:pPr marL="228600" indent="-228600">
              <a:buFont typeface="+mj-lt"/>
              <a:buAutoNum type="arabicPeriod" startAt="13"/>
            </a:pPr>
            <a:r>
              <a:rPr lang="en-US" sz="1000" dirty="0">
                <a:solidFill>
                  <a:schemeClr val="bg1"/>
                </a:solidFill>
              </a:rPr>
              <a:t>Acoustical Society of America (ASA) / ANSI. (2010). </a:t>
            </a:r>
            <a:r>
              <a:rPr lang="en-US" sz="1000" i="1" dirty="0">
                <a:solidFill>
                  <a:schemeClr val="bg1"/>
                </a:solidFill>
              </a:rPr>
              <a:t>ANSI/ASA S12.60-2010/Part 1: Acoustical Performance Criteria, Design Requirements, and Guidelines for Schools (Permanent Schools)</a:t>
            </a:r>
            <a:r>
              <a:rPr lang="en-US" sz="1000" dirty="0">
                <a:solidFill>
                  <a:schemeClr val="bg1"/>
                </a:solidFill>
              </a:rPr>
              <a:t> (PDF). </a:t>
            </a:r>
          </a:p>
          <a:p>
            <a:pPr marL="228600" indent="-228600">
              <a:buFont typeface="+mj-lt"/>
              <a:buAutoNum type="arabicPeriod" startAt="13"/>
            </a:pPr>
            <a:r>
              <a:rPr lang="en-US" sz="1000" dirty="0">
                <a:solidFill>
                  <a:schemeClr val="bg1"/>
                </a:solidFill>
              </a:rPr>
              <a:t>ANSI Blog (ANSI). (n.d.). </a:t>
            </a:r>
            <a:r>
              <a:rPr lang="en-US" sz="1000" i="1" dirty="0">
                <a:solidFill>
                  <a:schemeClr val="bg1"/>
                </a:solidFill>
              </a:rPr>
              <a:t>ANSI/ASA S12.60/Part 1-2010 (R2020): Acoustics in Schools</a:t>
            </a:r>
            <a:r>
              <a:rPr lang="en-US" sz="1000" dirty="0">
                <a:solidFill>
                  <a:schemeClr val="bg1"/>
                </a:solidFill>
              </a:rPr>
              <a:t> (overview). </a:t>
            </a:r>
          </a:p>
          <a:p>
            <a:pPr marL="228600" indent="-228600">
              <a:buFont typeface="+mj-lt"/>
              <a:buAutoNum type="arabicPeriod" startAt="13"/>
            </a:pPr>
            <a:r>
              <a:rPr lang="en-US" sz="1000" dirty="0">
                <a:solidFill>
                  <a:schemeClr val="bg1"/>
                </a:solidFill>
              </a:rPr>
              <a:t>Armstrong Ceilings. (n.d.). </a:t>
            </a:r>
            <a:r>
              <a:rPr lang="en-US" sz="1000" i="1" dirty="0">
                <a:solidFill>
                  <a:schemeClr val="bg1"/>
                </a:solidFill>
              </a:rPr>
              <a:t>Classroom Acoustics and ANSI Standard S12.60</a:t>
            </a:r>
            <a:r>
              <a:rPr lang="en-US" sz="1000" dirty="0">
                <a:solidFill>
                  <a:schemeClr val="bg1"/>
                </a:solidFill>
              </a:rPr>
              <a:t> (industry explainer referencing S12.60 concepts: background noise / reverberation). </a:t>
            </a:r>
          </a:p>
          <a:p>
            <a:pPr marL="228600" indent="-228600">
              <a:buFont typeface="+mj-lt"/>
              <a:buAutoNum type="arabicPeriod" startAt="13"/>
            </a:pPr>
            <a:r>
              <a:rPr lang="en-US" sz="1000" dirty="0">
                <a:solidFill>
                  <a:schemeClr val="bg1"/>
                </a:solidFill>
              </a:rPr>
              <a:t>Maryland Interagency Commission on School Construction. (n.d.). </a:t>
            </a:r>
            <a:r>
              <a:rPr lang="en-US" sz="1000" i="1" dirty="0">
                <a:solidFill>
                  <a:schemeClr val="bg1"/>
                </a:solidFill>
              </a:rPr>
              <a:t>Classroom Acoustics Guidelines</a:t>
            </a:r>
            <a:r>
              <a:rPr lang="en-US" sz="1000" dirty="0">
                <a:solidFill>
                  <a:schemeClr val="bg1"/>
                </a:solidFill>
              </a:rPr>
              <a:t> (references ASA/ANSI S12.60 and implementation guidance). </a:t>
            </a:r>
          </a:p>
          <a:p>
            <a:pPr marL="228600" indent="-228600">
              <a:buFont typeface="+mj-lt"/>
              <a:buAutoNum type="arabicPeriod" startAt="13"/>
            </a:pPr>
            <a:r>
              <a:rPr lang="en-US" sz="1000" dirty="0">
                <a:solidFill>
                  <a:schemeClr val="bg1"/>
                </a:solidFill>
              </a:rPr>
              <a:t>EDL Market / </a:t>
            </a:r>
            <a:r>
              <a:rPr lang="en-US" sz="1000" dirty="0" err="1">
                <a:solidFill>
                  <a:schemeClr val="bg1"/>
                </a:solidFill>
              </a:rPr>
              <a:t>EDmarket</a:t>
            </a:r>
            <a:r>
              <a:rPr lang="en-US" sz="1000" dirty="0">
                <a:solidFill>
                  <a:schemeClr val="bg1"/>
                </a:solidFill>
              </a:rPr>
              <a:t> Essentials. (2024). </a:t>
            </a:r>
            <a:r>
              <a:rPr lang="en-US" sz="1000" i="1" dirty="0">
                <a:solidFill>
                  <a:schemeClr val="bg1"/>
                </a:solidFill>
              </a:rPr>
              <a:t>The Band Room Blues: Why Proper Instrument Storage Matters</a:t>
            </a:r>
            <a:r>
              <a:rPr lang="en-US" sz="1000" dirty="0">
                <a:solidFill>
                  <a:schemeClr val="bg1"/>
                </a:solidFill>
              </a:rPr>
              <a:t> (design considerations like traffic flow and access). </a:t>
            </a:r>
          </a:p>
          <a:p>
            <a:pPr marL="228600" indent="-228600">
              <a:buFont typeface="+mj-lt"/>
              <a:buAutoNum type="arabicPeriod" startAt="13"/>
            </a:pPr>
            <a:r>
              <a:rPr lang="en-US" sz="1000" dirty="0">
                <a:solidFill>
                  <a:schemeClr val="bg1"/>
                </a:solidFill>
              </a:rPr>
              <a:t>National Association for Music Education (</a:t>
            </a:r>
            <a:r>
              <a:rPr lang="en-US" sz="1000" dirty="0" err="1">
                <a:solidFill>
                  <a:schemeClr val="bg1"/>
                </a:solidFill>
              </a:rPr>
              <a:t>NAfME</a:t>
            </a:r>
            <a:r>
              <a:rPr lang="en-US" sz="1000" dirty="0">
                <a:solidFill>
                  <a:schemeClr val="bg1"/>
                </a:solidFill>
              </a:rPr>
              <a:t>). (2022). </a:t>
            </a:r>
            <a:r>
              <a:rPr lang="en-US" sz="1000" i="1" dirty="0">
                <a:solidFill>
                  <a:schemeClr val="bg1"/>
                </a:solidFill>
              </a:rPr>
              <a:t>Starting Your Music Suite Right: A New Construction and Renovation Resource</a:t>
            </a:r>
            <a:r>
              <a:rPr lang="en-US" sz="1000" dirty="0">
                <a:solidFill>
                  <a:schemeClr val="bg1"/>
                </a:solidFill>
              </a:rPr>
              <a:t> (music-suite planning considerations). </a:t>
            </a:r>
          </a:p>
          <a:p>
            <a:pPr marL="228600" indent="-228600">
              <a:buFont typeface="+mj-lt"/>
              <a:buAutoNum type="arabicPeriod" startAt="13"/>
            </a:pPr>
            <a:r>
              <a:rPr lang="en-US" sz="1000" dirty="0" err="1">
                <a:solidFill>
                  <a:schemeClr val="bg1"/>
                </a:solidFill>
              </a:rPr>
              <a:t>NAfME</a:t>
            </a:r>
            <a:r>
              <a:rPr lang="en-US" sz="1000" dirty="0">
                <a:solidFill>
                  <a:schemeClr val="bg1"/>
                </a:solidFill>
              </a:rPr>
              <a:t>. (n.d.). </a:t>
            </a:r>
            <a:r>
              <a:rPr lang="en-US" sz="1000" i="1" dirty="0">
                <a:solidFill>
                  <a:schemeClr val="bg1"/>
                </a:solidFill>
              </a:rPr>
              <a:t>How do you make your classroom an inviting and welcoming space for all students?</a:t>
            </a:r>
            <a:r>
              <a:rPr lang="en-US" sz="1000" dirty="0">
                <a:solidFill>
                  <a:schemeClr val="bg1"/>
                </a:solidFill>
              </a:rPr>
              <a:t> (expectations vs rules; inclusive environment framing). </a:t>
            </a:r>
          </a:p>
          <a:p>
            <a:pPr marL="228600" indent="-228600">
              <a:buFont typeface="+mj-lt"/>
              <a:buAutoNum type="arabicPeriod" startAt="13"/>
            </a:pPr>
            <a:r>
              <a:rPr lang="en-US" sz="1000" i="1" dirty="0">
                <a:solidFill>
                  <a:schemeClr val="bg1"/>
                </a:solidFill>
              </a:rPr>
              <a:t>– Section 308 Reach Ranges</a:t>
            </a:r>
            <a:r>
              <a:rPr lang="en-US" sz="1000" dirty="0">
                <a:solidFill>
                  <a:schemeClr val="bg1"/>
                </a:solidFill>
              </a:rPr>
              <a:t> (including advisory guidance for children). </a:t>
            </a:r>
          </a:p>
        </p:txBody>
      </p:sp>
    </p:spTree>
    <p:extLst>
      <p:ext uri="{BB962C8B-B14F-4D97-AF65-F5344CB8AC3E}">
        <p14:creationId xmlns:p14="http://schemas.microsoft.com/office/powerpoint/2010/main" val="1952574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FAB05-F11D-B306-BDBC-CCED8A41BE8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81222BF-4CDA-49A2-1ED1-A6ECDBB00267}"/>
              </a:ext>
            </a:extLst>
          </p:cNvPr>
          <p:cNvSpPr txBox="1"/>
          <p:nvPr/>
        </p:nvSpPr>
        <p:spPr>
          <a:xfrm>
            <a:off x="914399" y="4528121"/>
            <a:ext cx="4855779" cy="923330"/>
          </a:xfrm>
          <a:prstGeom prst="rect">
            <a:avLst/>
          </a:prstGeom>
          <a:noFill/>
        </p:spPr>
        <p:txBody>
          <a:bodyPr wrap="square" rtlCol="0">
            <a:spAutoFit/>
          </a:bodyPr>
          <a:lstStyle/>
          <a:p>
            <a:r>
              <a:rPr lang="en-US" dirty="0">
                <a:latin typeface="Aktiv Grotesk" panose="020B0504020202020204" pitchFamily="34" charset="0"/>
                <a:ea typeface="Aktiv Grotesk" panose="020B0504020202020204" pitchFamily="34" charset="0"/>
                <a:cs typeface="Aktiv Grotesk" panose="020B0504020202020204" pitchFamily="34" charset="0"/>
              </a:rPr>
              <a:t>physical learning environment can account for </a:t>
            </a:r>
            <a:r>
              <a:rPr lang="en-US" b="1" dirty="0">
                <a:latin typeface="Aktiv Grotesk" panose="020B0504020202020204" pitchFamily="34" charset="0"/>
                <a:ea typeface="Aktiv Grotesk" panose="020B0504020202020204" pitchFamily="34" charset="0"/>
                <a:cs typeface="Aktiv Grotesk" panose="020B0504020202020204" pitchFamily="34" charset="0"/>
              </a:rPr>
              <a:t>up to 25% of the variation in student outcomes</a:t>
            </a:r>
            <a:r>
              <a:rPr lang="en-US" dirty="0">
                <a:latin typeface="Aktiv Grotesk" panose="020B0504020202020204" pitchFamily="34" charset="0"/>
                <a:ea typeface="Aktiv Grotesk" panose="020B0504020202020204" pitchFamily="34" charset="0"/>
                <a:cs typeface="Aktiv Grotesk" panose="020B0504020202020204" pitchFamily="34" charset="0"/>
              </a:rPr>
              <a:t> over the course of a year. </a:t>
            </a:r>
          </a:p>
        </p:txBody>
      </p:sp>
      <p:sp>
        <p:nvSpPr>
          <p:cNvPr id="3" name="TextBox 2">
            <a:extLst>
              <a:ext uri="{FF2B5EF4-FFF2-40B4-BE49-F238E27FC236}">
                <a16:creationId xmlns:a16="http://schemas.microsoft.com/office/drawing/2014/main" id="{715E5CDF-ED0C-B339-1135-7B20C7CD4A7D}"/>
              </a:ext>
            </a:extLst>
          </p:cNvPr>
          <p:cNvSpPr txBox="1"/>
          <p:nvPr/>
        </p:nvSpPr>
        <p:spPr>
          <a:xfrm>
            <a:off x="0" y="141890"/>
            <a:ext cx="6684579" cy="738664"/>
          </a:xfrm>
          <a:prstGeom prst="rect">
            <a:avLst/>
          </a:prstGeom>
          <a:noFill/>
        </p:spPr>
        <p:txBody>
          <a:bodyPr wrap="square" rtlCol="0">
            <a:spAutoFit/>
          </a:bodyPr>
          <a:lstStyle/>
          <a:p>
            <a:r>
              <a:rPr lang="en-US" sz="2400" dirty="0">
                <a:latin typeface="Barlow Condensed Medium" panose="00000606000000000000" pitchFamily="2" charset="0"/>
                <a:ea typeface="Aktiv Grotesk" panose="020B0504020202020204" pitchFamily="34" charset="0"/>
                <a:cs typeface="Aktiv Grotesk" panose="020B0504020202020204" pitchFamily="34" charset="0"/>
              </a:rPr>
              <a:t>Student Performance,  Focus + Classroom Management</a:t>
            </a:r>
          </a:p>
          <a:p>
            <a:endParaRPr lang="en-US" dirty="0"/>
          </a:p>
        </p:txBody>
      </p:sp>
      <p:sp>
        <p:nvSpPr>
          <p:cNvPr id="4" name="TextBox 3">
            <a:extLst>
              <a:ext uri="{FF2B5EF4-FFF2-40B4-BE49-F238E27FC236}">
                <a16:creationId xmlns:a16="http://schemas.microsoft.com/office/drawing/2014/main" id="{A550D3F0-612D-A6EB-756C-9371AB61BEAE}"/>
              </a:ext>
            </a:extLst>
          </p:cNvPr>
          <p:cNvSpPr txBox="1"/>
          <p:nvPr/>
        </p:nvSpPr>
        <p:spPr>
          <a:xfrm>
            <a:off x="1608083" y="2644170"/>
            <a:ext cx="3137338" cy="1569660"/>
          </a:xfrm>
          <a:prstGeom prst="rect">
            <a:avLst/>
          </a:prstGeom>
          <a:noFill/>
        </p:spPr>
        <p:txBody>
          <a:bodyPr wrap="square" rtlCol="0">
            <a:spAutoFit/>
          </a:bodyPr>
          <a:lstStyle/>
          <a:p>
            <a:r>
              <a:rPr lang="en-US" sz="9600" b="1" dirty="0">
                <a:latin typeface="Aktiv Grotesk" panose="020B0504020202020204" pitchFamily="34" charset="0"/>
                <a:ea typeface="Aktiv Grotesk" panose="020B0504020202020204" pitchFamily="34" charset="0"/>
                <a:cs typeface="Aktiv Grotesk" panose="020B0504020202020204" pitchFamily="34" charset="0"/>
              </a:rPr>
              <a:t>25%</a:t>
            </a:r>
            <a:endParaRPr lang="en-US" sz="9600" dirty="0"/>
          </a:p>
        </p:txBody>
      </p:sp>
      <p:pic>
        <p:nvPicPr>
          <p:cNvPr id="2050" name="Picture 2" descr="Ferris High jazzed for Seattle festival invite">
            <a:extLst>
              <a:ext uri="{FF2B5EF4-FFF2-40B4-BE49-F238E27FC236}">
                <a16:creationId xmlns:a16="http://schemas.microsoft.com/office/drawing/2014/main" id="{46A72254-9CD0-1800-848F-0775964DA16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6134101" y="0"/>
            <a:ext cx="6057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47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over High band room Oct 2016">
            <a:extLst>
              <a:ext uri="{FF2B5EF4-FFF2-40B4-BE49-F238E27FC236}">
                <a16:creationId xmlns:a16="http://schemas.microsoft.com/office/drawing/2014/main" id="{1133FA8F-3E22-14CF-B442-F406466F53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265"/>
            <a:ext cx="12192000" cy="80865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337C19-C36B-E760-3751-8D8198D06263}"/>
              </a:ext>
            </a:extLst>
          </p:cNvPr>
          <p:cNvSpPr txBox="1"/>
          <p:nvPr/>
        </p:nvSpPr>
        <p:spPr>
          <a:xfrm>
            <a:off x="69574" y="-614265"/>
            <a:ext cx="6684579" cy="738664"/>
          </a:xfrm>
          <a:prstGeom prst="rect">
            <a:avLst/>
          </a:prstGeom>
          <a:noFill/>
        </p:spPr>
        <p:txBody>
          <a:bodyPr wrap="square" rtlCol="0">
            <a:spAutoFit/>
          </a:bodyPr>
          <a:lstStyle/>
          <a:p>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Student Performance,  Focus + Classroom Management</a:t>
            </a:r>
          </a:p>
          <a:p>
            <a:endParaRPr lang="en-US" dirty="0"/>
          </a:p>
        </p:txBody>
      </p:sp>
    </p:spTree>
    <p:extLst>
      <p:ext uri="{BB962C8B-B14F-4D97-AF65-F5344CB8AC3E}">
        <p14:creationId xmlns:p14="http://schemas.microsoft.com/office/powerpoint/2010/main" val="973887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50E38-B96C-40B3-58F0-39BA86F92F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AA3C1AE-3959-CF62-BEFB-30ADE08A08C0}"/>
              </a:ext>
            </a:extLst>
          </p:cNvPr>
          <p:cNvSpPr txBox="1"/>
          <p:nvPr/>
        </p:nvSpPr>
        <p:spPr>
          <a:xfrm>
            <a:off x="362608" y="1439348"/>
            <a:ext cx="4792717" cy="2862322"/>
          </a:xfrm>
          <a:prstGeom prst="rect">
            <a:avLst/>
          </a:prstGeom>
          <a:noFill/>
        </p:spPr>
        <p:txBody>
          <a:bodyPr wrap="square" rtlCol="0">
            <a:spAutoFit/>
          </a:bodyPr>
          <a:lstStyle/>
          <a:p>
            <a:r>
              <a:rPr lang="en-US" sz="9600" b="1" dirty="0">
                <a:solidFill>
                  <a:schemeClr val="bg1"/>
                </a:solidFill>
                <a:latin typeface="Aktiv Grotesk XBold" panose="020B0804020202020204" pitchFamily="34" charset="0"/>
                <a:ea typeface="Aktiv Grotesk XBold" panose="020B0804020202020204" pitchFamily="34" charset="0"/>
                <a:cs typeface="Aktiv Grotesk XBold" panose="020B0804020202020204" pitchFamily="34" charset="0"/>
              </a:rPr>
              <a:t>85% </a:t>
            </a:r>
          </a:p>
          <a:p>
            <a:r>
              <a:rPr lang="en-US" sz="2800" b="1" dirty="0">
                <a:solidFill>
                  <a:schemeClr val="bg1"/>
                </a:solidFill>
                <a:latin typeface="Aktiv Grotesk XBold" panose="020B0804020202020204" pitchFamily="34" charset="0"/>
                <a:ea typeface="Aktiv Grotesk XBold" panose="020B0804020202020204" pitchFamily="34" charset="0"/>
                <a:cs typeface="Aktiv Grotesk XBold" panose="020B0804020202020204" pitchFamily="34" charset="0"/>
              </a:rPr>
              <a:t>of students experience disorganized environments as stressful</a:t>
            </a:r>
            <a:endParaRPr lang="en-US" sz="2800" dirty="0">
              <a:solidFill>
                <a:schemeClr val="bg1"/>
              </a:solidFill>
              <a:latin typeface="Aktiv Grotesk XBold" panose="020B0804020202020204" pitchFamily="34" charset="0"/>
              <a:ea typeface="Aktiv Grotesk XBold" panose="020B0804020202020204" pitchFamily="34" charset="0"/>
              <a:cs typeface="Aktiv Grotesk XBold" panose="020B0804020202020204" pitchFamily="34" charset="0"/>
            </a:endParaRPr>
          </a:p>
        </p:txBody>
      </p:sp>
      <p:sp>
        <p:nvSpPr>
          <p:cNvPr id="3" name="TextBox 2">
            <a:extLst>
              <a:ext uri="{FF2B5EF4-FFF2-40B4-BE49-F238E27FC236}">
                <a16:creationId xmlns:a16="http://schemas.microsoft.com/office/drawing/2014/main" id="{F714F9E3-92F6-2F87-18CC-10C65A7FFEDA}"/>
              </a:ext>
            </a:extLst>
          </p:cNvPr>
          <p:cNvSpPr txBox="1"/>
          <p:nvPr/>
        </p:nvSpPr>
        <p:spPr>
          <a:xfrm>
            <a:off x="7399283" y="1439348"/>
            <a:ext cx="4792717" cy="2862322"/>
          </a:xfrm>
          <a:prstGeom prst="rect">
            <a:avLst/>
          </a:prstGeom>
          <a:noFill/>
        </p:spPr>
        <p:txBody>
          <a:bodyPr wrap="square" rtlCol="0">
            <a:spAutoFit/>
          </a:bodyPr>
          <a:lstStyle/>
          <a:p>
            <a:r>
              <a:rPr lang="en-US" sz="9600" b="1" dirty="0">
                <a:solidFill>
                  <a:schemeClr val="bg1"/>
                </a:solidFill>
                <a:latin typeface="Aktiv Grotesk XBold" panose="020B0804020202020204" pitchFamily="34" charset="0"/>
                <a:ea typeface="Aktiv Grotesk XBold" panose="020B0804020202020204" pitchFamily="34" charset="0"/>
                <a:cs typeface="Aktiv Grotesk XBold" panose="020B0804020202020204" pitchFamily="34" charset="0"/>
              </a:rPr>
              <a:t>90% </a:t>
            </a:r>
          </a:p>
          <a:p>
            <a:r>
              <a:rPr lang="en-US" sz="2800" b="1" dirty="0">
                <a:solidFill>
                  <a:schemeClr val="bg1"/>
                </a:solidFill>
                <a:latin typeface="Aktiv Grotesk XBold" panose="020B0804020202020204" pitchFamily="34" charset="0"/>
                <a:ea typeface="Aktiv Grotesk XBold" panose="020B0804020202020204" pitchFamily="34" charset="0"/>
                <a:cs typeface="Aktiv Grotesk XBold" panose="020B0804020202020204" pitchFamily="34" charset="0"/>
              </a:rPr>
              <a:t>report feeling more focused in organized spaces</a:t>
            </a:r>
            <a:r>
              <a:rPr lang="en-US" sz="2800" dirty="0"/>
              <a:t>. </a:t>
            </a:r>
          </a:p>
        </p:txBody>
      </p:sp>
      <p:cxnSp>
        <p:nvCxnSpPr>
          <p:cNvPr id="5" name="Straight Connector 4">
            <a:extLst>
              <a:ext uri="{FF2B5EF4-FFF2-40B4-BE49-F238E27FC236}">
                <a16:creationId xmlns:a16="http://schemas.microsoft.com/office/drawing/2014/main" id="{7B0268C6-F714-FAAE-DA2D-DAC656DDD084}"/>
              </a:ext>
            </a:extLst>
          </p:cNvPr>
          <p:cNvCxnSpPr/>
          <p:nvPr/>
        </p:nvCxnSpPr>
        <p:spPr>
          <a:xfrm>
            <a:off x="6096000" y="1560786"/>
            <a:ext cx="0" cy="3358055"/>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8E4E4904-134D-63E1-7262-B9EF896546FB}"/>
              </a:ext>
            </a:extLst>
          </p:cNvPr>
          <p:cNvSpPr txBox="1"/>
          <p:nvPr/>
        </p:nvSpPr>
        <p:spPr>
          <a:xfrm>
            <a:off x="0" y="141890"/>
            <a:ext cx="6684579" cy="738664"/>
          </a:xfrm>
          <a:prstGeom prst="rect">
            <a:avLst/>
          </a:prstGeom>
          <a:noFill/>
        </p:spPr>
        <p:txBody>
          <a:bodyPr wrap="square" rtlCol="0">
            <a:spAutoFit/>
          </a:bodyPr>
          <a:lstStyle/>
          <a:p>
            <a:r>
              <a:rPr lang="en-US" sz="2400" dirty="0">
                <a:solidFill>
                  <a:schemeClr val="bg1"/>
                </a:solidFill>
                <a:latin typeface="Barlow Condensed Medium" panose="00000606000000000000" pitchFamily="2" charset="0"/>
                <a:ea typeface="Aktiv Grotesk" panose="020B0504020202020204" pitchFamily="34" charset="0"/>
                <a:cs typeface="Aktiv Grotesk" panose="020B0504020202020204" pitchFamily="34" charset="0"/>
              </a:rPr>
              <a:t>Student Performance,  Focus + Classroom Management</a:t>
            </a:r>
          </a:p>
          <a:p>
            <a:endParaRPr lang="en-US" dirty="0"/>
          </a:p>
        </p:txBody>
      </p:sp>
    </p:spTree>
    <p:extLst>
      <p:ext uri="{BB962C8B-B14F-4D97-AF65-F5344CB8AC3E}">
        <p14:creationId xmlns:p14="http://schemas.microsoft.com/office/powerpoint/2010/main" val="849952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82B89D-701D-AAB1-5143-2DF9A113F84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
            <a:ext cx="12416810" cy="6858001"/>
          </a:xfrm>
          <a:prstGeom prst="rect">
            <a:avLst/>
          </a:prstGeom>
        </p:spPr>
      </p:pic>
      <p:sp>
        <p:nvSpPr>
          <p:cNvPr id="4" name="TextBox 3">
            <a:extLst>
              <a:ext uri="{FF2B5EF4-FFF2-40B4-BE49-F238E27FC236}">
                <a16:creationId xmlns:a16="http://schemas.microsoft.com/office/drawing/2014/main" id="{1543C02F-F9BC-4927-09A2-8DF8A34BF9AF}"/>
              </a:ext>
            </a:extLst>
          </p:cNvPr>
          <p:cNvSpPr txBox="1"/>
          <p:nvPr/>
        </p:nvSpPr>
        <p:spPr>
          <a:xfrm>
            <a:off x="0" y="141890"/>
            <a:ext cx="6684579" cy="738664"/>
          </a:xfrm>
          <a:prstGeom prst="rect">
            <a:avLst/>
          </a:prstGeom>
          <a:noFill/>
        </p:spPr>
        <p:txBody>
          <a:bodyPr wrap="square" rtlCol="0">
            <a:spAutoFit/>
          </a:bodyPr>
          <a:lstStyle/>
          <a:p>
            <a:r>
              <a:rPr lang="en-US" sz="2400" dirty="0">
                <a:latin typeface="Barlow Condensed Medium" panose="00000606000000000000" pitchFamily="2" charset="0"/>
                <a:ea typeface="Aktiv Grotesk" panose="020B0504020202020204" pitchFamily="34" charset="0"/>
                <a:cs typeface="Aktiv Grotesk" panose="020B0504020202020204" pitchFamily="34" charset="0"/>
              </a:rPr>
              <a:t>Student Performance,  Focus + Classroom Management</a:t>
            </a:r>
          </a:p>
          <a:p>
            <a:endParaRPr lang="en-US" dirty="0"/>
          </a:p>
        </p:txBody>
      </p:sp>
      <p:sp>
        <p:nvSpPr>
          <p:cNvPr id="2" name="TextBox 1">
            <a:extLst>
              <a:ext uri="{FF2B5EF4-FFF2-40B4-BE49-F238E27FC236}">
                <a16:creationId xmlns:a16="http://schemas.microsoft.com/office/drawing/2014/main" id="{85E8EB3F-4D4D-8632-A911-525CF8979802}"/>
              </a:ext>
            </a:extLst>
          </p:cNvPr>
          <p:cNvSpPr txBox="1"/>
          <p:nvPr/>
        </p:nvSpPr>
        <p:spPr>
          <a:xfrm>
            <a:off x="204950" y="5792780"/>
            <a:ext cx="5565229" cy="923330"/>
          </a:xfrm>
          <a:prstGeom prst="rect">
            <a:avLst/>
          </a:prstGeom>
          <a:noFill/>
        </p:spPr>
        <p:txBody>
          <a:bodyPr wrap="square" rtlCol="0">
            <a:spAutoFit/>
          </a:bodyPr>
          <a:lstStyle/>
          <a:p>
            <a:r>
              <a:rPr lang="en-US" dirty="0">
                <a:solidFill>
                  <a:schemeClr val="tx1">
                    <a:lumMod val="75000"/>
                  </a:schemeClr>
                </a:solidFill>
                <a:latin typeface="Aktiv Grotesk" panose="020B0504020202020204" pitchFamily="34" charset="0"/>
                <a:ea typeface="Aktiv Grotesk" panose="020B0504020202020204" pitchFamily="34" charset="0"/>
                <a:cs typeface="Aktiv Grotesk" panose="020B0504020202020204" pitchFamily="34" charset="0"/>
              </a:rPr>
              <a:t>When instruments have clear homes and visual clutter is minimized — students settle more quickly. Rehearsals start faster.</a:t>
            </a:r>
          </a:p>
        </p:txBody>
      </p:sp>
    </p:spTree>
    <p:extLst>
      <p:ext uri="{BB962C8B-B14F-4D97-AF65-F5344CB8AC3E}">
        <p14:creationId xmlns:p14="http://schemas.microsoft.com/office/powerpoint/2010/main" val="665380443"/>
      </p:ext>
    </p:extLst>
  </p:cSld>
  <p:clrMapOvr>
    <a:masterClrMapping/>
  </p:clrMapOvr>
</p:sld>
</file>

<file path=ppt/theme/theme1.xml><?xml version="1.0" encoding="utf-8"?>
<a:theme xmlns:a="http://schemas.openxmlformats.org/drawingml/2006/main" name="Office Theme">
  <a:themeElements>
    <a:clrScheme name="Custom 20">
      <a:dk1>
        <a:srgbClr val="565F5F"/>
      </a:dk1>
      <a:lt1>
        <a:srgbClr val="FFFFFF"/>
      </a:lt1>
      <a:dk2>
        <a:srgbClr val="767979"/>
      </a:dk2>
      <a:lt2>
        <a:srgbClr val="C8C9C3"/>
      </a:lt2>
      <a:accent1>
        <a:srgbClr val="8EC02C"/>
      </a:accent1>
      <a:accent2>
        <a:srgbClr val="205C40"/>
      </a:accent2>
      <a:accent3>
        <a:srgbClr val="7B3638"/>
      </a:accent3>
      <a:accent4>
        <a:srgbClr val="868FB3"/>
      </a:accent4>
      <a:accent5>
        <a:srgbClr val="CA6341"/>
      </a:accent5>
      <a:accent6>
        <a:srgbClr val="D58251"/>
      </a:accent6>
      <a:hlink>
        <a:srgbClr val="E3B24D"/>
      </a:hlink>
      <a:folHlink>
        <a:srgbClr val="E2DAC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8891</TotalTime>
  <Words>4446</Words>
  <Application>Microsoft Macintosh PowerPoint</Application>
  <PresentationFormat>Widescreen</PresentationFormat>
  <Paragraphs>324</Paragraphs>
  <Slides>58</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Aktiv Grotesk</vt:lpstr>
      <vt:lpstr>Aktiv Grotesk XBold</vt:lpstr>
      <vt:lpstr>Aptos</vt:lpstr>
      <vt:lpstr>Arial</vt:lpstr>
      <vt:lpstr>Barlow Condensed Medium</vt:lpstr>
      <vt:lpstr>Barlow Condensed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Leslie Parks</dc:creator>
  <cp:lastModifiedBy>Ryan Lauderdale</cp:lastModifiedBy>
  <cp:revision>31</cp:revision>
  <dcterms:created xsi:type="dcterms:W3CDTF">2025-09-03T19:20:23Z</dcterms:created>
  <dcterms:modified xsi:type="dcterms:W3CDTF">2026-02-02T22:09:10Z</dcterms:modified>
</cp:coreProperties>
</file>